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256" r:id="rId2"/>
    <p:sldId id="307" r:id="rId3"/>
    <p:sldId id="367" r:id="rId4"/>
    <p:sldId id="363" r:id="rId5"/>
    <p:sldId id="334" r:id="rId6"/>
    <p:sldId id="322" r:id="rId7"/>
    <p:sldId id="364" r:id="rId8"/>
    <p:sldId id="330" r:id="rId9"/>
    <p:sldId id="323" r:id="rId10"/>
    <p:sldId id="315" r:id="rId11"/>
    <p:sldId id="316" r:id="rId12"/>
    <p:sldId id="342" r:id="rId13"/>
    <p:sldId id="341" r:id="rId14"/>
    <p:sldId id="345" r:id="rId15"/>
    <p:sldId id="346" r:id="rId16"/>
    <p:sldId id="347" r:id="rId17"/>
    <p:sldId id="348" r:id="rId18"/>
    <p:sldId id="349" r:id="rId19"/>
    <p:sldId id="369" r:id="rId20"/>
    <p:sldId id="370" r:id="rId21"/>
    <p:sldId id="371" r:id="rId22"/>
    <p:sldId id="352" r:id="rId23"/>
    <p:sldId id="365" r:id="rId24"/>
    <p:sldId id="366" r:id="rId25"/>
    <p:sldId id="354" r:id="rId26"/>
    <p:sldId id="355" r:id="rId27"/>
    <p:sldId id="356" r:id="rId28"/>
    <p:sldId id="359" r:id="rId29"/>
    <p:sldId id="362" r:id="rId30"/>
    <p:sldId id="319" r:id="rId31"/>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uillaume" initials="G"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CCFF"/>
    <a:srgbClr val="D6DEFF"/>
    <a:srgbClr val="E7ECFF"/>
    <a:srgbClr val="7CD036"/>
    <a:srgbClr val="000000"/>
    <a:srgbClr val="FF0000"/>
    <a:srgbClr val="61B6FF"/>
    <a:srgbClr val="5C9929"/>
    <a:srgbClr val="0000FF"/>
    <a:srgbClr val="3333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91" autoAdjust="0"/>
    <p:restoredTop sz="41876" autoAdjust="0"/>
  </p:normalViewPr>
  <p:slideViewPr>
    <p:cSldViewPr>
      <p:cViewPr varScale="1">
        <p:scale>
          <a:sx n="79" d="100"/>
          <a:sy n="79" d="100"/>
        </p:scale>
        <p:origin x="-112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notesViewPr>
    <p:cSldViewPr>
      <p:cViewPr varScale="1">
        <p:scale>
          <a:sx n="64" d="100"/>
          <a:sy n="64" d="100"/>
        </p:scale>
        <p:origin x="-2772" y="-114"/>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B4A54741-E9BF-4C4F-8384-1D52EBF5AD78}" type="datetimeFigureOut">
              <a:rPr lang="en-US" smtClean="0"/>
              <a:pPr/>
              <a:t>12/8/2012</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A476AC11-F469-4B81-9C8E-2D52B190C76E}"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1D7AD40F-FF97-409E-AC6C-95620A2B725C}" type="datetimeFigureOut">
              <a:rPr lang="en-US" smtClean="0"/>
              <a:pPr/>
              <a:t>12/8/2012</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48CDA3E3-CD66-4911-AA53-A1DB57A0DA53}" type="slidenum">
              <a:rPr lang="en-US" smtClean="0"/>
              <a:pPr/>
              <a:t>‹#›</a:t>
            </a:fld>
            <a:endParaRPr lang="en-US"/>
          </a:p>
        </p:txBody>
      </p:sp>
    </p:spTree>
    <p:extLst>
      <p:ext uri="{BB962C8B-B14F-4D97-AF65-F5344CB8AC3E}">
        <p14:creationId xmlns="" xmlns:p14="http://schemas.microsoft.com/office/powerpoint/2010/main" val="3063366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8CDA3E3-CD66-4911-AA53-A1DB57A0DA53}"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 point is that applying the</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rubric is a powerful way of identifying the pain points</a:t>
            </a:r>
            <a:r>
              <a:rPr lang="en-US" sz="1200" kern="1200" baseline="0" dirty="0" smtClean="0">
                <a:solidFill>
                  <a:schemeClr val="tx1"/>
                </a:solidFill>
                <a:latin typeface="+mn-lt"/>
                <a:ea typeface="+mn-ea"/>
                <a:cs typeface="+mn-cs"/>
              </a:rPr>
              <a:t> in the course. And this set up an investigation of what might be causing these difficulties. And what we realized is that pain points occur when a difficulty in the curriculum </a:t>
            </a:r>
            <a:r>
              <a:rPr lang="en-US" sz="1200" kern="1200" dirty="0" smtClean="0">
                <a:solidFill>
                  <a:schemeClr val="tx1"/>
                </a:solidFill>
                <a:latin typeface="+mn-lt"/>
                <a:ea typeface="+mn-ea"/>
                <a:cs typeface="+mn-cs"/>
              </a:rPr>
              <a:t>meets an error message that's not helping as much as it could. And from there you can try to determine how</a:t>
            </a:r>
            <a:r>
              <a:rPr lang="en-US" sz="1200" kern="1200" baseline="0" dirty="0" smtClean="0">
                <a:solidFill>
                  <a:schemeClr val="tx1"/>
                </a:solidFill>
                <a:latin typeface="+mn-lt"/>
                <a:ea typeface="+mn-ea"/>
                <a:cs typeface="+mn-cs"/>
              </a:rPr>
              <a:t> the situation can be ameliorated, by some combination of change </a:t>
            </a:r>
            <a:r>
              <a:rPr lang="en-US" sz="1200" kern="1200" dirty="0" smtClean="0">
                <a:solidFill>
                  <a:schemeClr val="tx1"/>
                </a:solidFill>
                <a:latin typeface="+mn-lt"/>
                <a:ea typeface="+mn-ea"/>
                <a:cs typeface="+mn-cs"/>
              </a:rPr>
              <a:t>in the curriculum or in the error messages.</a:t>
            </a:r>
            <a:endParaRPr lang="en-US" dirty="0"/>
          </a:p>
        </p:txBody>
      </p:sp>
      <p:sp>
        <p:nvSpPr>
          <p:cNvPr id="4" name="Slide Number Placeholder 3"/>
          <p:cNvSpPr>
            <a:spLocks noGrp="1"/>
          </p:cNvSpPr>
          <p:nvPr>
            <p:ph type="sldNum" sz="quarter" idx="10"/>
          </p:nvPr>
        </p:nvSpPr>
        <p:spPr/>
        <p:txBody>
          <a:bodyPr/>
          <a:lstStyle/>
          <a:p>
            <a:fld id="{48CDA3E3-CD66-4911-AA53-A1DB57A0DA53}" type="slidenum">
              <a:rPr lang="en-US" smtClean="0"/>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 conclude,</a:t>
            </a:r>
            <a:r>
              <a:rPr lang="en-US" baseline="0" dirty="0" smtClean="0"/>
              <a:t> I would like to say, </a:t>
            </a:r>
            <a:r>
              <a:rPr lang="en-US" dirty="0" smtClean="0"/>
              <a:t>we need a lot more work that looks at fine-grained edits. There is a well of interesting data there that</a:t>
            </a:r>
            <a:r>
              <a:rPr lang="en-US" baseline="0" dirty="0" smtClean="0"/>
              <a:t> we really could afford to investigate more.</a:t>
            </a:r>
            <a:endParaRPr lang="en-US" dirty="0" smtClean="0"/>
          </a:p>
          <a:p>
            <a:endParaRPr lang="en-US" dirty="0" smtClean="0"/>
          </a:p>
          <a:p>
            <a:r>
              <a:rPr lang="en-US" dirty="0" smtClean="0"/>
              <a:t>and it would be really interesting</a:t>
            </a:r>
            <a:r>
              <a:rPr lang="en-US" baseline="0" dirty="0" smtClean="0"/>
              <a:t> if the community could gather around a common rubric. </a:t>
            </a:r>
            <a:r>
              <a:rPr lang="en-US" dirty="0" smtClean="0"/>
              <a:t>There are a lot of really interesting questions that we as a community could be pursuing if we worked with a common rubric. For instance, I</a:t>
            </a:r>
            <a:r>
              <a:rPr lang="en-US" baseline="0" dirty="0" smtClean="0"/>
              <a:t> had this discussion earlier today one whether it’s preferable to teach using a static type system, or dynamic types. We can argue all day, but using a common rubric would make it possible to get real traction into the question. Without saying our rubric is the be-all-end-all of rubric, we are proposing that our rubric could serve this role. But the important point is to enable comparison with a common rubric.</a:t>
            </a:r>
            <a:endParaRPr lang="en-US" dirty="0" smtClean="0"/>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48CDA3E3-CD66-4911-AA53-A1DB57A0DA53}" type="slidenum">
              <a:rPr lang="en-US" smtClean="0"/>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Want</a:t>
            </a:r>
            <a:r>
              <a:rPr lang="en-US" baseline="0" dirty="0" smtClean="0"/>
              <a:t> to see whether students can identify instances of terminology in source code.  Here’s a simple example problem.</a:t>
            </a:r>
            <a:endParaRPr lang="en-US" dirty="0"/>
          </a:p>
        </p:txBody>
      </p:sp>
      <p:sp>
        <p:nvSpPr>
          <p:cNvPr id="4" name="Slide Number Placeholder 3"/>
          <p:cNvSpPr>
            <a:spLocks noGrp="1"/>
          </p:cNvSpPr>
          <p:nvPr>
            <p:ph type="sldNum" sz="quarter" idx="10"/>
          </p:nvPr>
        </p:nvSpPr>
        <p:spPr/>
        <p:txBody>
          <a:bodyPr/>
          <a:lstStyle/>
          <a:p>
            <a:fld id="{48CDA3E3-CD66-4911-AA53-A1DB57A0DA53}" type="slidenum">
              <a:rPr lang="en-US" smtClean="0"/>
              <a:pPr/>
              <a:t>19</a:t>
            </a:fld>
            <a:endParaRPr lang="en-US"/>
          </a:p>
        </p:txBody>
      </p:sp>
    </p:spTree>
    <p:extLst>
      <p:ext uri="{BB962C8B-B14F-4D97-AF65-F5344CB8AC3E}">
        <p14:creationId xmlns:p14="http://schemas.microsoft.com/office/powerpoint/2010/main" xmlns="" val="42370760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Here’s the full quiz.</a:t>
            </a:r>
            <a:r>
              <a:rPr lang="en-US" baseline="0" dirty="0" smtClean="0"/>
              <a:t>  Note that code is larger (more expressions to choose from), giving multiple words, supplying sample usage for context</a:t>
            </a:r>
            <a:endParaRPr lang="en-US" dirty="0"/>
          </a:p>
        </p:txBody>
      </p:sp>
      <p:sp>
        <p:nvSpPr>
          <p:cNvPr id="4" name="Slide Number Placeholder 3"/>
          <p:cNvSpPr>
            <a:spLocks noGrp="1"/>
          </p:cNvSpPr>
          <p:nvPr>
            <p:ph type="sldNum" sz="quarter" idx="10"/>
          </p:nvPr>
        </p:nvSpPr>
        <p:spPr/>
        <p:txBody>
          <a:bodyPr/>
          <a:lstStyle/>
          <a:p>
            <a:fld id="{48CDA3E3-CD66-4911-AA53-A1DB57A0DA53}" type="slidenum">
              <a:rPr lang="en-US" smtClean="0"/>
              <a:pPr/>
              <a:t>20</a:t>
            </a:fld>
            <a:endParaRPr lang="en-US"/>
          </a:p>
        </p:txBody>
      </p:sp>
    </p:spTree>
    <p:extLst>
      <p:ext uri="{BB962C8B-B14F-4D97-AF65-F5344CB8AC3E}">
        <p14:creationId xmlns:p14="http://schemas.microsoft.com/office/powerpoint/2010/main" xmlns="" val="16512073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CDA3E3-CD66-4911-AA53-A1DB57A0DA53}" type="slidenum">
              <a:rPr lang="en-US" smtClean="0"/>
              <a:pPr/>
              <a:t>21</a:t>
            </a:fld>
            <a:endParaRPr lang="en-US"/>
          </a:p>
        </p:txBody>
      </p:sp>
    </p:spTree>
    <p:extLst>
      <p:ext uri="{BB962C8B-B14F-4D97-AF65-F5344CB8AC3E}">
        <p14:creationId xmlns:p14="http://schemas.microsoft.com/office/powerpoint/2010/main" xmlns="" val="7560627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Colapse</a:t>
            </a:r>
            <a:r>
              <a:rPr lang="en-US" dirty="0" smtClean="0"/>
              <a:t> </a:t>
            </a:r>
            <a:r>
              <a:rPr lang="en-US" dirty="0" err="1" smtClean="0"/>
              <a:t>vocab</a:t>
            </a:r>
            <a:r>
              <a:rPr lang="en-US" dirty="0" smtClean="0"/>
              <a:t>,</a:t>
            </a:r>
            <a:r>
              <a:rPr lang="en-US" baseline="0" dirty="0" smtClean="0"/>
              <a:t> abandon subtle distinctions of meaning that aren’t useful at this level.</a:t>
            </a:r>
          </a:p>
          <a:p>
            <a:r>
              <a:rPr lang="en-US" dirty="0" smtClean="0"/>
              <a:t>Remove</a:t>
            </a:r>
            <a:r>
              <a:rPr lang="en-US" baseline="0" dirty="0" smtClean="0"/>
              <a:t> technical </a:t>
            </a:r>
            <a:r>
              <a:rPr lang="en-US" baseline="0" dirty="0" err="1" smtClean="0"/>
              <a:t>vocab</a:t>
            </a:r>
            <a:r>
              <a:rPr lang="en-US" baseline="0" dirty="0" smtClean="0"/>
              <a:t> when English equivalent are available.</a:t>
            </a:r>
          </a:p>
          <a:p>
            <a:r>
              <a:rPr lang="en-US" baseline="0" dirty="0" smtClean="0"/>
              <a:t>Align with the </a:t>
            </a:r>
            <a:r>
              <a:rPr lang="en-US" baseline="0" dirty="0" err="1" smtClean="0"/>
              <a:t>vocab</a:t>
            </a:r>
            <a:r>
              <a:rPr lang="en-US" baseline="0" dirty="0" smtClean="0"/>
              <a:t> of algebra when possible.</a:t>
            </a:r>
          </a:p>
        </p:txBody>
      </p:sp>
      <p:sp>
        <p:nvSpPr>
          <p:cNvPr id="4" name="Slide Number Placeholder 3"/>
          <p:cNvSpPr>
            <a:spLocks noGrp="1"/>
          </p:cNvSpPr>
          <p:nvPr>
            <p:ph type="sldNum" sz="quarter" idx="10"/>
          </p:nvPr>
        </p:nvSpPr>
        <p:spPr/>
        <p:txBody>
          <a:bodyPr/>
          <a:lstStyle/>
          <a:p>
            <a:fld id="{48CDA3E3-CD66-4911-AA53-A1DB57A0DA53}" type="slidenum">
              <a:rPr lang="en-US" smtClean="0"/>
              <a:pPr/>
              <a:t>25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Thank for </a:t>
            </a:r>
            <a:r>
              <a:rPr lang="en-US" smtClean="0"/>
              <a:t>very</a:t>
            </a:r>
            <a:r>
              <a:rPr lang="en-US" baseline="0" smtClean="0"/>
              <a:t> much.</a:t>
            </a:r>
            <a:endParaRPr lang="en-US" dirty="0"/>
          </a:p>
        </p:txBody>
      </p:sp>
      <p:sp>
        <p:nvSpPr>
          <p:cNvPr id="4" name="Slide Number Placeholder 3"/>
          <p:cNvSpPr>
            <a:spLocks noGrp="1"/>
          </p:cNvSpPr>
          <p:nvPr>
            <p:ph type="sldNum" sz="quarter" idx="10"/>
          </p:nvPr>
        </p:nvSpPr>
        <p:spPr/>
        <p:txBody>
          <a:bodyPr/>
          <a:lstStyle/>
          <a:p>
            <a:fld id="{48CDA3E3-CD66-4911-AA53-A1DB57A0DA53}" type="slidenum">
              <a:rPr lang="en-US" smtClean="0"/>
              <a:pPr/>
              <a:t>30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This is DrRacket.</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In the top panel students write their program</a:t>
            </a:r>
            <a:r>
              <a:rPr lang="en-US" sz="1200" kern="1200" baseline="0" dirty="0" smtClean="0">
                <a:solidFill>
                  <a:schemeClr val="tx1"/>
                </a:solidFill>
                <a:latin typeface="+mn-lt"/>
                <a:ea typeface="+mn-ea"/>
                <a:cs typeface="+mn-cs"/>
              </a:rPr>
              <a:t> in </a:t>
            </a:r>
            <a:r>
              <a:rPr lang="en-US" sz="1200" kern="1200" dirty="0" smtClean="0">
                <a:solidFill>
                  <a:schemeClr val="tx1"/>
                </a:solidFill>
                <a:latin typeface="+mn-lt"/>
                <a:ea typeface="+mn-ea"/>
                <a:cs typeface="+mn-cs"/>
              </a:rPr>
              <a:t>a language that’s fully parenthesized with a prefix syntax. So this code is multiply the given temperature by 9/5 then add 32. When</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they click run</a:t>
            </a:r>
            <a:r>
              <a:rPr lang="en-US" sz="1200" kern="1200" baseline="0" dirty="0" smtClean="0">
                <a:solidFill>
                  <a:schemeClr val="tx1"/>
                </a:solidFill>
                <a:latin typeface="+mn-lt"/>
                <a:ea typeface="+mn-ea"/>
                <a:cs typeface="+mn-cs"/>
              </a:rPr>
              <a:t> they get REPL at the bottom where they can interact with their program and try their functions</a:t>
            </a:r>
            <a:r>
              <a:rPr lang="en-US" sz="1200" kern="1200" dirty="0" smtClean="0">
                <a:solidFill>
                  <a:schemeClr val="tx1"/>
                </a:solidFill>
                <a:latin typeface="+mn-lt"/>
                <a:ea typeface="+mn-ea"/>
                <a:cs typeface="+mn-cs"/>
              </a:rPr>
              <a:t>. If something is wrong, like</a:t>
            </a:r>
            <a:r>
              <a:rPr lang="en-US" sz="1200" kern="1200" baseline="0" dirty="0" smtClean="0">
                <a:solidFill>
                  <a:schemeClr val="tx1"/>
                </a:solidFill>
                <a:latin typeface="+mn-lt"/>
                <a:ea typeface="+mn-ea"/>
                <a:cs typeface="+mn-cs"/>
              </a:rPr>
              <a:t> here </a:t>
            </a:r>
            <a:r>
              <a:rPr lang="en-US" sz="1200" kern="1200" dirty="0" smtClean="0">
                <a:solidFill>
                  <a:schemeClr val="tx1"/>
                </a:solidFill>
                <a:latin typeface="+mn-lt"/>
                <a:ea typeface="+mn-ea"/>
                <a:cs typeface="+mn-cs"/>
              </a:rPr>
              <a:t>the multiply is in the middle instead of at the front, they get an error message and a highlight,</a:t>
            </a:r>
            <a:r>
              <a:rPr lang="en-US" sz="1200" kern="1200" baseline="0" dirty="0" smtClean="0">
                <a:solidFill>
                  <a:schemeClr val="tx1"/>
                </a:solidFill>
                <a:latin typeface="+mn-lt"/>
                <a:ea typeface="+mn-ea"/>
                <a:cs typeface="+mn-cs"/>
              </a:rPr>
              <a:t> that’s hopefully useful.</a:t>
            </a: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As you can see, it says “beginner</a:t>
            </a:r>
            <a:r>
              <a:rPr lang="en-US" sz="1200" kern="1200" baseline="0" dirty="0" smtClean="0">
                <a:solidFill>
                  <a:schemeClr val="tx1"/>
                </a:solidFill>
                <a:latin typeface="+mn-lt"/>
                <a:ea typeface="+mn-ea"/>
                <a:cs typeface="+mn-cs"/>
              </a:rPr>
              <a:t> language”. That’s because there is more than one. As Mathias was saying, there is a tower of language. Student switch to Intermediate, then to Advanced. </a:t>
            </a:r>
            <a:r>
              <a:rPr lang="en-US" sz="1200" kern="1200" dirty="0" smtClean="0">
                <a:solidFill>
                  <a:schemeClr val="tx1"/>
                </a:solidFill>
                <a:latin typeface="+mn-lt"/>
                <a:ea typeface="+mn-ea"/>
                <a:cs typeface="+mn-cs"/>
              </a:rPr>
              <a:t>This configure the error messages so that they only use vocabulary and only mention features the students have seen so far</a:t>
            </a:r>
            <a:r>
              <a:rPr lang="en-US" sz="1200" kern="1200" baseline="0" dirty="0" smtClean="0">
                <a:solidFill>
                  <a:schemeClr val="tx1"/>
                </a:solidFill>
                <a:latin typeface="+mn-lt"/>
                <a:ea typeface="+mn-ea"/>
                <a:cs typeface="+mn-cs"/>
              </a:rPr>
              <a:t> in class.</a:t>
            </a: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As for the text of the error message, they were composed with care and</a:t>
            </a:r>
            <a:r>
              <a:rPr lang="en-US" sz="1200" kern="1200" baseline="0" dirty="0" smtClean="0">
                <a:solidFill>
                  <a:schemeClr val="tx1"/>
                </a:solidFill>
                <a:latin typeface="+mn-lt"/>
                <a:ea typeface="+mn-ea"/>
                <a:cs typeface="+mn-cs"/>
              </a:rPr>
              <a:t> attention to make them as useful as possible for our student, based on our teaching experience.</a:t>
            </a: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But still, despite we felt was a pretty good design, we often saw our students fail to respond to the error messages in a useful way, in the</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lab</a:t>
            </a:r>
            <a:r>
              <a:rPr lang="en-US" sz="1200" kern="1200" baseline="0" dirty="0" smtClean="0">
                <a:solidFill>
                  <a:schemeClr val="tx1"/>
                </a:solidFill>
                <a:latin typeface="+mn-lt"/>
                <a:ea typeface="+mn-ea"/>
                <a:cs typeface="+mn-cs"/>
              </a:rPr>
              <a:t>, and in the workshop. I will give you two different examples that were not atypical of what we were seeing.</a:t>
            </a: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48CDA3E3-CD66-4911-AA53-A1DB57A0DA53}"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9200" y="720090"/>
            <a:ext cx="4876800" cy="3600450"/>
          </a:xfrm>
        </p:spPr>
      </p:sp>
      <p:sp>
        <p:nvSpPr>
          <p:cNvPr id="3" name="Notes Placeholder 2"/>
          <p:cNvSpPr>
            <a:spLocks noGrp="1"/>
          </p:cNvSpPr>
          <p:nvPr>
            <p:ph type="body" idx="1"/>
          </p:nvPr>
        </p:nvSpPr>
        <p:spPr/>
        <p:txBody>
          <a:bodyPr>
            <a:normAutofit/>
          </a:bodyPr>
          <a:lstStyle/>
          <a:p>
            <a:r>
              <a:rPr lang="en-US" noProof="0" dirty="0" smtClean="0"/>
              <a:t>Tries to fix by</a:t>
            </a:r>
            <a:r>
              <a:rPr lang="en-US" baseline="0" noProof="0" dirty="0" smtClean="0"/>
              <a:t> changing what’s in the highlight</a:t>
            </a:r>
            <a:endParaRPr lang="en-US" noProof="0" dirty="0"/>
          </a:p>
        </p:txBody>
      </p:sp>
      <p:sp>
        <p:nvSpPr>
          <p:cNvPr id="4" name="Slide Number Placeholder 3"/>
          <p:cNvSpPr>
            <a:spLocks noGrp="1"/>
          </p:cNvSpPr>
          <p:nvPr>
            <p:ph type="sldNum" sz="quarter" idx="10"/>
          </p:nvPr>
        </p:nvSpPr>
        <p:spPr/>
        <p:txBody>
          <a:bodyPr/>
          <a:lstStyle/>
          <a:p>
            <a:fld id="{48CDA3E3-CD66-4911-AA53-A1DB57A0DA53}"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In</a:t>
            </a:r>
            <a:r>
              <a:rPr lang="en-US" sz="1200" kern="1200" baseline="0" dirty="0" smtClean="0">
                <a:solidFill>
                  <a:schemeClr val="tx1"/>
                </a:solidFill>
                <a:latin typeface="+mn-lt"/>
                <a:ea typeface="+mn-ea"/>
                <a:cs typeface="+mn-cs"/>
              </a:rPr>
              <a:t> the related work, people have been trying to get at these questions in different way.</a:t>
            </a: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One thing you could do is ask the </a:t>
            </a:r>
            <a:r>
              <a:rPr lang="en-US" sz="1200" kern="1200" dirty="0" smtClean="0">
                <a:solidFill>
                  <a:schemeClr val="tx1"/>
                </a:solidFill>
                <a:latin typeface="+mn-lt"/>
                <a:ea typeface="+mn-ea"/>
                <a:cs typeface="+mn-cs"/>
              </a:rPr>
              <a:t>students whether they</a:t>
            </a:r>
            <a:r>
              <a:rPr lang="en-US" sz="1200" kern="1200" baseline="0" dirty="0" smtClean="0">
                <a:solidFill>
                  <a:schemeClr val="tx1"/>
                </a:solidFill>
                <a:latin typeface="+mn-lt"/>
                <a:ea typeface="+mn-ea"/>
                <a:cs typeface="+mn-cs"/>
              </a:rPr>
              <a:t> found the </a:t>
            </a:r>
            <a:r>
              <a:rPr lang="en-US" sz="1200" kern="1200" dirty="0" smtClean="0">
                <a:solidFill>
                  <a:schemeClr val="tx1"/>
                </a:solidFill>
                <a:latin typeface="+mn-lt"/>
                <a:ea typeface="+mn-ea"/>
                <a:cs typeface="+mn-cs"/>
              </a:rPr>
              <a:t>error messages. You</a:t>
            </a:r>
            <a:r>
              <a:rPr lang="en-US" sz="1200" kern="1200" baseline="0" dirty="0" smtClean="0">
                <a:solidFill>
                  <a:schemeClr val="tx1"/>
                </a:solidFill>
                <a:latin typeface="+mn-lt"/>
                <a:ea typeface="+mn-ea"/>
                <a:cs typeface="+mn-cs"/>
              </a:rPr>
              <a:t> will get answers of the form,</a:t>
            </a:r>
            <a:r>
              <a:rPr lang="en-US" sz="1200" kern="1200" dirty="0" smtClean="0">
                <a:solidFill>
                  <a:schemeClr val="tx1"/>
                </a:solidFill>
                <a:latin typeface="+mn-lt"/>
                <a:ea typeface="+mn-ea"/>
                <a:cs typeface="+mn-cs"/>
              </a:rPr>
              <a:t> “Yes! Can you imagine how hard it would have been to fix all the</a:t>
            </a:r>
            <a:r>
              <a:rPr lang="en-US" sz="1200" kern="1200" baseline="0" dirty="0" smtClean="0">
                <a:solidFill>
                  <a:schemeClr val="tx1"/>
                </a:solidFill>
                <a:latin typeface="+mn-lt"/>
                <a:ea typeface="+mn-ea"/>
                <a:cs typeface="+mn-cs"/>
              </a:rPr>
              <a:t> bug </a:t>
            </a:r>
            <a:r>
              <a:rPr lang="en-US" sz="1200" kern="1200" dirty="0" smtClean="0">
                <a:solidFill>
                  <a:schemeClr val="tx1"/>
                </a:solidFill>
                <a:latin typeface="+mn-lt"/>
                <a:ea typeface="+mn-ea"/>
                <a:cs typeface="+mn-cs"/>
              </a:rPr>
              <a:t>without any error messages?” This this is not a valid methodology, since the students don't have anything to compare against.</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Another way would be to release a new design for the message</a:t>
            </a:r>
            <a:r>
              <a:rPr lang="en-US" sz="1200" kern="1200" baseline="0" dirty="0" smtClean="0">
                <a:solidFill>
                  <a:schemeClr val="tx1"/>
                </a:solidFill>
                <a:latin typeface="+mn-lt"/>
                <a:ea typeface="+mn-ea"/>
                <a:cs typeface="+mn-cs"/>
              </a:rPr>
              <a:t>, then check whether their </a:t>
            </a:r>
            <a:r>
              <a:rPr lang="en-US" sz="1200" kern="1200" dirty="0" smtClean="0">
                <a:solidFill>
                  <a:schemeClr val="tx1"/>
                </a:solidFill>
                <a:latin typeface="+mn-lt"/>
                <a:ea typeface="+mn-ea"/>
                <a:cs typeface="+mn-cs"/>
              </a:rPr>
              <a:t>exam grades went up. But this is too coarse. It can tell you</a:t>
            </a:r>
            <a:r>
              <a:rPr lang="en-US" sz="1200" kern="1200" baseline="0" dirty="0" smtClean="0">
                <a:solidFill>
                  <a:schemeClr val="tx1"/>
                </a:solidFill>
                <a:latin typeface="+mn-lt"/>
                <a:ea typeface="+mn-ea"/>
                <a:cs typeface="+mn-cs"/>
              </a:rPr>
              <a:t> whether your design is effective, but it can’t help you orient the next design iteration. We’re interested in something more fined grained.</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8CDA3E3-CD66-4911-AA53-A1DB57A0DA53}" type="slidenum">
              <a:rPr lang="en-US" smtClean="0"/>
              <a:pPr/>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Each time they ran their program, we recorded a copy of their program, recorded</a:t>
            </a:r>
            <a:r>
              <a:rPr lang="en-US" sz="1200" kern="1200" baseline="0" dirty="0" smtClean="0">
                <a:solidFill>
                  <a:schemeClr val="tx1"/>
                </a:solidFill>
                <a:latin typeface="+mn-lt"/>
                <a:ea typeface="+mn-ea"/>
                <a:cs typeface="+mn-cs"/>
              </a:rPr>
              <a:t> the </a:t>
            </a:r>
            <a:r>
              <a:rPr lang="en-US" sz="1200" kern="1200" dirty="0" smtClean="0">
                <a:solidFill>
                  <a:schemeClr val="tx1"/>
                </a:solidFill>
                <a:latin typeface="+mn-lt"/>
                <a:ea typeface="+mn-ea"/>
                <a:cs typeface="+mn-cs"/>
              </a:rPr>
              <a:t>error message they received, if any, and recorded every single key stroke they type</a:t>
            </a:r>
            <a:r>
              <a:rPr lang="en-US" sz="1200" kern="1200" baseline="0" dirty="0" smtClean="0">
                <a:solidFill>
                  <a:schemeClr val="tx1"/>
                </a:solidFill>
                <a:latin typeface="+mn-lt"/>
                <a:ea typeface="+mn-ea"/>
                <a:cs typeface="+mn-cs"/>
              </a:rPr>
              <a:t>d </a:t>
            </a:r>
            <a:r>
              <a:rPr lang="en-US" sz="1200" kern="1200" dirty="0" smtClean="0">
                <a:solidFill>
                  <a:schemeClr val="tx1"/>
                </a:solidFill>
                <a:latin typeface="+mn-lt"/>
                <a:ea typeface="+mn-ea"/>
                <a:cs typeface="+mn-cs"/>
              </a:rPr>
              <a:t>until the next execution.</a:t>
            </a:r>
          </a:p>
        </p:txBody>
      </p:sp>
      <p:sp>
        <p:nvSpPr>
          <p:cNvPr id="4" name="Slide Number Placeholder 3"/>
          <p:cNvSpPr>
            <a:spLocks noGrp="1"/>
          </p:cNvSpPr>
          <p:nvPr>
            <p:ph type="sldNum" sz="quarter" idx="10"/>
          </p:nvPr>
        </p:nvSpPr>
        <p:spPr/>
        <p:txBody>
          <a:bodyPr/>
          <a:lstStyle/>
          <a:p>
            <a:fld id="{48CDA3E3-CD66-4911-AA53-A1DB57A0DA53}" type="slidenum">
              <a:rPr lang="en-US" smtClean="0"/>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 we though</a:t>
            </a:r>
            <a:r>
              <a:rPr lang="en-US" baseline="0" dirty="0" smtClean="0"/>
              <a:t> of doing was to bring an </a:t>
            </a:r>
            <a:r>
              <a:rPr lang="en-US" dirty="0" smtClean="0"/>
              <a:t>experienced instructor that</a:t>
            </a:r>
            <a:r>
              <a:rPr lang="en-US" baseline="0" dirty="0" smtClean="0"/>
              <a:t> would </a:t>
            </a:r>
            <a:r>
              <a:rPr lang="en-US" dirty="0" smtClean="0"/>
              <a:t>look at the responses and make a judgment</a:t>
            </a:r>
            <a:r>
              <a:rPr lang="en-US" baseline="0" dirty="0" smtClean="0"/>
              <a:t> call </a:t>
            </a:r>
            <a:r>
              <a:rPr lang="en-US" dirty="0" smtClean="0"/>
              <a:t>whether the</a:t>
            </a:r>
            <a:r>
              <a:rPr lang="en-US" baseline="0" dirty="0" smtClean="0"/>
              <a:t> student’s edit was </a:t>
            </a:r>
            <a:r>
              <a:rPr lang="en-US" dirty="0" smtClean="0"/>
              <a:t>useful</a:t>
            </a:r>
            <a:r>
              <a:rPr lang="en-US" baseline="0" dirty="0" smtClean="0"/>
              <a:t> or not. That judgment is fully subjective. It draw’s on teach intuition and experience, and his impression of what the student has in mind, and what he was trying to accomplish.</a:t>
            </a:r>
            <a:endParaRPr lang="en-US" dirty="0" smtClean="0"/>
          </a:p>
          <a:p>
            <a:endParaRPr lang="en-US" dirty="0" smtClean="0"/>
          </a:p>
          <a:p>
            <a:r>
              <a:rPr lang="en-US" dirty="0" smtClean="0"/>
              <a:t>When you use a subjective rubric like this in a scientific experiment, you want to get some</a:t>
            </a:r>
            <a:r>
              <a:rPr lang="en-US" baseline="0" dirty="0" smtClean="0"/>
              <a:t> baseline confirmation that your rating are sufficiently tangible that </a:t>
            </a:r>
            <a:r>
              <a:rPr lang="en-US" dirty="0" smtClean="0"/>
              <a:t>that two different people looking could</a:t>
            </a:r>
            <a:r>
              <a:rPr lang="en-US" baseline="0" dirty="0" smtClean="0"/>
              <a:t> </a:t>
            </a:r>
            <a:r>
              <a:rPr lang="en-US" dirty="0" smtClean="0"/>
              <a:t>agree on</a:t>
            </a:r>
            <a:r>
              <a:rPr lang="en-US" baseline="0" dirty="0" smtClean="0"/>
              <a:t> the ratings</a:t>
            </a:r>
            <a:r>
              <a:rPr lang="en-US" dirty="0" smtClean="0"/>
              <a:t>. So what you do is you bring in a second rater and you compare their responses, and you count how many times they agree.</a:t>
            </a:r>
            <a:r>
              <a:rPr lang="en-US" baseline="0" dirty="0" smtClean="0"/>
              <a:t> In this case they agree 4 out of the 5 times.</a:t>
            </a:r>
            <a:r>
              <a:rPr lang="en-US" dirty="0" smtClean="0"/>
              <a:t> But that would be too generous because</a:t>
            </a:r>
            <a:r>
              <a:rPr lang="en-US" baseline="0" dirty="0" smtClean="0"/>
              <a:t> two graders rating at </a:t>
            </a:r>
            <a:r>
              <a:rPr lang="en-US" dirty="0" smtClean="0"/>
              <a:t>random would</a:t>
            </a:r>
            <a:r>
              <a:rPr lang="en-US" baseline="0" dirty="0" smtClean="0"/>
              <a:t> </a:t>
            </a:r>
            <a:r>
              <a:rPr lang="en-US" dirty="0" smtClean="0"/>
              <a:t>agree 50%</a:t>
            </a:r>
            <a:r>
              <a:rPr lang="en-US" baseline="0" dirty="0" smtClean="0"/>
              <a:t> of the time, or more </a:t>
            </a:r>
            <a:r>
              <a:rPr lang="en-US" dirty="0" smtClean="0"/>
              <a:t>if you take into account that there are more good</a:t>
            </a:r>
            <a:r>
              <a:rPr lang="en-US" baseline="0" dirty="0" smtClean="0"/>
              <a:t> </a:t>
            </a:r>
            <a:r>
              <a:rPr lang="en-US" dirty="0" smtClean="0"/>
              <a:t>tags than</a:t>
            </a:r>
            <a:r>
              <a:rPr lang="en-US" baseline="0" dirty="0" smtClean="0"/>
              <a:t> bad tags.</a:t>
            </a:r>
            <a:endParaRPr lang="en-US" dirty="0" smtClean="0"/>
          </a:p>
        </p:txBody>
      </p:sp>
      <p:sp>
        <p:nvSpPr>
          <p:cNvPr id="4" name="Slide Number Placeholder 3"/>
          <p:cNvSpPr>
            <a:spLocks noGrp="1"/>
          </p:cNvSpPr>
          <p:nvPr>
            <p:ph type="sldNum" sz="quarter" idx="10"/>
          </p:nvPr>
        </p:nvSpPr>
        <p:spPr/>
        <p:txBody>
          <a:bodyPr/>
          <a:lstStyle/>
          <a:p>
            <a:fld id="{48CDA3E3-CD66-4911-AA53-A1DB57A0DA53}"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is a tool in social sciences called</a:t>
            </a:r>
            <a:r>
              <a:rPr lang="en-US" baseline="0" dirty="0" smtClean="0"/>
              <a:t> the test of </a:t>
            </a:r>
            <a:r>
              <a:rPr lang="en-US" dirty="0" smtClean="0"/>
              <a:t>inter-rater agreement, or</a:t>
            </a:r>
            <a:r>
              <a:rPr lang="en-US" baseline="0" dirty="0" smtClean="0"/>
              <a:t> </a:t>
            </a:r>
            <a:r>
              <a:rPr lang="en-US" dirty="0" smtClean="0"/>
              <a:t>kappa. What Kappa does is it factors out of the agreement the proportion that could have been gotten by chance. The formula is the agreement minus the expected agreement, over 1 – the expected agreement. </a:t>
            </a:r>
          </a:p>
          <a:p>
            <a:endParaRPr lang="en-US" dirty="0" smtClean="0"/>
          </a:p>
          <a:p>
            <a:r>
              <a:rPr lang="en-US" dirty="0" smtClean="0"/>
              <a:t>So in this case, the agreement is 0.80,</a:t>
            </a:r>
            <a:r>
              <a:rPr lang="en-US" baseline="0" dirty="0" smtClean="0"/>
              <a:t> or 4 out of 5.</a:t>
            </a:r>
            <a:r>
              <a:rPr lang="en-US" dirty="0" smtClean="0"/>
              <a:t> The expected agreement is the probability of getting two goods, there are 7 out of 10 good</a:t>
            </a:r>
            <a:r>
              <a:rPr lang="en-US" baseline="0" dirty="0" smtClean="0"/>
              <a:t> tags, so </a:t>
            </a:r>
            <a:r>
              <a:rPr lang="en-US" dirty="0" smtClean="0"/>
              <a:t>0.70 squared, plus the probability of </a:t>
            </a:r>
            <a:r>
              <a:rPr lang="en-US" dirty="0" smtClean="0"/>
              <a:t>two </a:t>
            </a:r>
            <a:r>
              <a:rPr lang="en-US" dirty="0" err="1" smtClean="0"/>
              <a:t>bads</a:t>
            </a:r>
            <a:r>
              <a:rPr lang="en-US" dirty="0" smtClean="0"/>
              <a:t>, 0.30 squared. So the expected agreement is 0.58. Put that in</a:t>
            </a:r>
            <a:r>
              <a:rPr lang="en-US" baseline="0" dirty="0" smtClean="0"/>
              <a:t> the formula, and so </a:t>
            </a:r>
            <a:r>
              <a:rPr lang="en-US" dirty="0" smtClean="0"/>
              <a:t>kappa is equal to 0.38.</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By convention, kappa of 0.38 it’s called a “fair agreement”. If you are trying to publish in a social science journal, it takes a kappa of 0.60 or 0.80 to get published, depending on what</a:t>
            </a:r>
            <a:r>
              <a:rPr lang="en-US" baseline="0" dirty="0" smtClean="0"/>
              <a:t> research you’re doing</a:t>
            </a:r>
            <a:r>
              <a:rPr lang="en-US" dirty="0" smtClean="0"/>
              <a:t>.</a:t>
            </a:r>
          </a:p>
          <a:p>
            <a:endParaRPr lang="en-US" dirty="0" smtClean="0"/>
          </a:p>
          <a:p>
            <a:r>
              <a:rPr lang="en-US" dirty="0" smtClean="0"/>
              <a:t>Kappa of zero means there was as much agreement as would expect by chance alone. Kappa less than zero means an agreement</a:t>
            </a:r>
            <a:r>
              <a:rPr lang="en-US" baseline="0" dirty="0" smtClean="0"/>
              <a:t> worse than change, which doesn’t happen very often. </a:t>
            </a:r>
            <a:r>
              <a:rPr lang="en-US" dirty="0" smtClean="0"/>
              <a:t>Kappa of 1 mean perfect agreement.</a:t>
            </a:r>
          </a:p>
          <a:p>
            <a:endParaRPr lang="en-US" dirty="0" smtClean="0"/>
          </a:p>
          <a:p>
            <a:r>
              <a:rPr lang="en-US" dirty="0" smtClean="0"/>
              <a:t>The rubric I’m going to present on the next slide went</a:t>
            </a:r>
            <a:r>
              <a:rPr lang="en-US" baseline="0" dirty="0" smtClean="0"/>
              <a:t> </a:t>
            </a:r>
            <a:r>
              <a:rPr lang="en-US" dirty="0" smtClean="0"/>
              <a:t>through many different versions. Each time we would grade a bit, test using kappa, fail to get a good agreement, then revise and improve the rubric, then test with kappa again, and so</a:t>
            </a:r>
            <a:r>
              <a:rPr lang="en-US" baseline="0" dirty="0" smtClean="0"/>
              <a:t> on</a:t>
            </a:r>
            <a:r>
              <a:rPr lang="en-US" dirty="0" smtClean="0"/>
              <a:t>. It took six different versions before we finally reached</a:t>
            </a:r>
            <a:r>
              <a:rPr lang="en-US" baseline="0" dirty="0" smtClean="0"/>
              <a:t> kappa of </a:t>
            </a:r>
            <a:r>
              <a:rPr lang="en-US" dirty="0" smtClean="0"/>
              <a:t>0.84.</a:t>
            </a:r>
          </a:p>
          <a:p>
            <a:endParaRPr lang="en-US" dirty="0" smtClean="0"/>
          </a:p>
        </p:txBody>
      </p:sp>
      <p:sp>
        <p:nvSpPr>
          <p:cNvPr id="4" name="Slide Number Placeholder 3"/>
          <p:cNvSpPr>
            <a:spLocks noGrp="1"/>
          </p:cNvSpPr>
          <p:nvPr>
            <p:ph type="sldNum" sz="quarter" idx="10"/>
          </p:nvPr>
        </p:nvSpPr>
        <p:spPr/>
        <p:txBody>
          <a:bodyPr/>
          <a:lstStyle/>
          <a:p>
            <a:fld id="{48CDA3E3-CD66-4911-AA53-A1DB57A0DA53}"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I’m going to show you the results of the next slide. I’ll</a:t>
            </a:r>
            <a:r>
              <a:rPr lang="en-US" baseline="0" dirty="0" smtClean="0"/>
              <a:t> explain how to read them on the Lab #1 results.</a:t>
            </a:r>
          </a:p>
          <a:p>
            <a:endParaRPr lang="en-US" dirty="0" smtClean="0"/>
          </a:p>
          <a:p>
            <a:r>
              <a:rPr lang="en-US" dirty="0" smtClean="0"/>
              <a:t>The way to read this is, during lab #1, a</a:t>
            </a:r>
            <a:r>
              <a:rPr lang="en-US" baseline="0" dirty="0" smtClean="0"/>
              <a:t> student saw </a:t>
            </a:r>
            <a:r>
              <a:rPr lang="en-US" dirty="0" smtClean="0"/>
              <a:t>8.5 error messages, on</a:t>
            </a:r>
            <a:r>
              <a:rPr lang="en-US" baseline="0" dirty="0" smtClean="0"/>
              <a:t> average</a:t>
            </a:r>
            <a:r>
              <a:rPr lang="en-US" dirty="0" smtClean="0"/>
              <a:t>. The first column shows how the error messages distribute across the nine most common error message categories. There are few</a:t>
            </a:r>
            <a:r>
              <a:rPr lang="en-US" baseline="0" dirty="0" smtClean="0"/>
              <a:t> categories not shown, they are really rare.</a:t>
            </a:r>
            <a:endParaRPr lang="en-US" dirty="0" smtClean="0"/>
          </a:p>
          <a:p>
            <a:endParaRPr lang="en-US" dirty="0" smtClean="0"/>
          </a:p>
          <a:p>
            <a:r>
              <a:rPr lang="en-US" dirty="0" smtClean="0"/>
              <a:t>The second column is the result of our grading,</a:t>
            </a:r>
            <a:r>
              <a:rPr lang="en-US" baseline="0" dirty="0" smtClean="0"/>
              <a:t> and t</a:t>
            </a:r>
            <a:r>
              <a:rPr lang="en-US" dirty="0" smtClean="0"/>
              <a:t>he last column is an estimate of how many bad errors of each category the students did. This is just one multiply by the other multiplied by the other. The blue bar is just a chart</a:t>
            </a:r>
            <a:r>
              <a:rPr lang="en-US" baseline="0" dirty="0" smtClean="0"/>
              <a:t> of the third column. So this means that a students responded badly to 3.1 message out of the 8.5 error messages they saw during lab #1.</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48CDA3E3-CD66-4911-AA53-A1DB57A0DA53}"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These are the results for the entire course. As you would expect, students get better at answering messages over time, except for Lab #2 where students who are still struggling with</a:t>
            </a:r>
            <a:r>
              <a:rPr lang="en-US" sz="1200" kern="1200" baseline="0" dirty="0" smtClean="0">
                <a:solidFill>
                  <a:schemeClr val="tx1"/>
                </a:solidFill>
                <a:latin typeface="+mn-lt"/>
                <a:ea typeface="+mn-ea"/>
                <a:cs typeface="+mn-cs"/>
              </a:rPr>
              <a:t> the </a:t>
            </a:r>
            <a:r>
              <a:rPr lang="en-US" sz="1200" kern="1200" dirty="0" smtClean="0">
                <a:solidFill>
                  <a:schemeClr val="tx1"/>
                </a:solidFill>
                <a:latin typeface="+mn-lt"/>
                <a:ea typeface="+mn-ea"/>
                <a:cs typeface="+mn-cs"/>
              </a:rPr>
              <a:t>syntax of define right get overwhelmed more difficulties.</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But</a:t>
            </a:r>
            <a:r>
              <a:rPr lang="en-US" sz="1200" kern="1200" baseline="0" dirty="0" smtClean="0">
                <a:solidFill>
                  <a:schemeClr val="tx1"/>
                </a:solidFill>
                <a:latin typeface="+mn-lt"/>
                <a:ea typeface="+mn-ea"/>
                <a:cs typeface="+mn-cs"/>
              </a:rPr>
              <a:t> that’s not the point. I’m not here to talk about my course. The point is that you can make your own table like this. You probably want to make your own table like this. This table might the end of the analysis, it’s also the beginning of a reflection on the course and on the error messages.</a:t>
            </a: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For example, in our</a:t>
            </a:r>
            <a:r>
              <a:rPr lang="en-US" sz="1200" kern="1200" baseline="0" dirty="0" smtClean="0">
                <a:solidFill>
                  <a:schemeClr val="tx1"/>
                </a:solidFill>
                <a:latin typeface="+mn-lt"/>
                <a:ea typeface="+mn-ea"/>
                <a:cs typeface="+mn-cs"/>
              </a:rPr>
              <a:t> case, </a:t>
            </a:r>
            <a:r>
              <a:rPr lang="en-US" sz="1200" kern="1200" dirty="0" smtClean="0">
                <a:solidFill>
                  <a:schemeClr val="tx1"/>
                </a:solidFill>
                <a:latin typeface="+mn-lt"/>
                <a:ea typeface="+mn-ea"/>
                <a:cs typeface="+mn-cs"/>
              </a:rPr>
              <a:t>I’ve put black rectangle around</a:t>
            </a:r>
            <a:r>
              <a:rPr lang="en-US" sz="1200" kern="1200" baseline="0" dirty="0" smtClean="0">
                <a:solidFill>
                  <a:schemeClr val="tx1"/>
                </a:solidFill>
                <a:latin typeface="+mn-lt"/>
                <a:ea typeface="+mn-ea"/>
                <a:cs typeface="+mn-cs"/>
              </a:rPr>
              <a:t> the 10 most problematic </a:t>
            </a:r>
            <a:r>
              <a:rPr lang="en-US" sz="1200" kern="1200" baseline="0" dirty="0" smtClean="0">
                <a:solidFill>
                  <a:schemeClr val="tx1"/>
                </a:solidFill>
                <a:latin typeface="+mn-lt"/>
                <a:ea typeface="+mn-ea"/>
                <a:cs typeface="+mn-cs"/>
              </a:rPr>
              <a:t>instances. </a:t>
            </a:r>
            <a:r>
              <a:rPr lang="en-US" sz="1200" kern="1200" baseline="0" dirty="0" smtClean="0">
                <a:solidFill>
                  <a:schemeClr val="tx1"/>
                </a:solidFill>
                <a:latin typeface="+mn-lt"/>
                <a:ea typeface="+mn-ea"/>
                <a:cs typeface="+mn-cs"/>
              </a:rPr>
              <a:t>And we looked at each one of them to find out what might have been the source of the difficulty.</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In Lab #1, we</a:t>
            </a:r>
            <a:r>
              <a:rPr lang="en-US" sz="1200" kern="1200" baseline="0" dirty="0" smtClean="0">
                <a:solidFill>
                  <a:schemeClr val="tx1"/>
                </a:solidFill>
                <a:latin typeface="+mn-lt"/>
                <a:ea typeface="+mn-ea"/>
                <a:cs typeface="+mn-cs"/>
              </a:rPr>
              <a:t> traced that down to an issue with the vocabulary that the error messages uses that the students can’t quite understand.</a:t>
            </a: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bump in Lab #5 come from the fact</a:t>
            </a:r>
            <a:r>
              <a:rPr lang="en-US" sz="1200" kern="1200" baseline="0" dirty="0" smtClean="0">
                <a:solidFill>
                  <a:schemeClr val="tx1"/>
                </a:solidFill>
                <a:latin typeface="+mn-lt"/>
                <a:ea typeface="+mn-ea"/>
                <a:cs typeface="+mn-cs"/>
              </a:rPr>
              <a:t> that this</a:t>
            </a:r>
            <a:r>
              <a:rPr lang="en-US" sz="1200" kern="1200" dirty="0" smtClean="0">
                <a:solidFill>
                  <a:schemeClr val="tx1"/>
                </a:solidFill>
                <a:latin typeface="+mn-lt"/>
                <a:ea typeface="+mn-ea"/>
                <a:cs typeface="+mn-cs"/>
              </a:rPr>
              <a:t> is the lab where students get to practice n-</a:t>
            </a:r>
            <a:r>
              <a:rPr lang="en-US" sz="1200" kern="1200" dirty="0" err="1" smtClean="0">
                <a:solidFill>
                  <a:schemeClr val="tx1"/>
                </a:solidFill>
                <a:latin typeface="+mn-lt"/>
                <a:ea typeface="+mn-ea"/>
                <a:cs typeface="+mn-cs"/>
              </a:rPr>
              <a:t>ary</a:t>
            </a:r>
            <a:r>
              <a:rPr lang="en-US" sz="1200"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trees, </a:t>
            </a:r>
            <a:r>
              <a:rPr lang="en-US" sz="1200" kern="1200" dirty="0" smtClean="0">
                <a:solidFill>
                  <a:schemeClr val="tx1"/>
                </a:solidFill>
                <a:latin typeface="+mn-lt"/>
                <a:ea typeface="+mn-ea"/>
                <a:cs typeface="+mn-cs"/>
              </a:rPr>
              <a:t>and student struggle</a:t>
            </a:r>
            <a:r>
              <a:rPr lang="en-US" sz="1200" kern="1200" baseline="0" dirty="0" smtClean="0">
                <a:solidFill>
                  <a:schemeClr val="tx1"/>
                </a:solidFill>
                <a:latin typeface="+mn-lt"/>
                <a:ea typeface="+mn-ea"/>
                <a:cs typeface="+mn-cs"/>
              </a:rPr>
              <a:t> to write down these fairly </a:t>
            </a:r>
            <a:r>
              <a:rPr lang="en-US" sz="1200" kern="1200" baseline="0" dirty="0" smtClean="0">
                <a:solidFill>
                  <a:schemeClr val="tx1"/>
                </a:solidFill>
                <a:latin typeface="+mn-lt"/>
                <a:ea typeface="+mn-ea"/>
                <a:cs typeface="+mn-cs"/>
              </a:rPr>
              <a:t>complicated trees, </a:t>
            </a:r>
            <a:r>
              <a:rPr lang="en-US" sz="1200" kern="1200" baseline="0" dirty="0" smtClean="0">
                <a:solidFill>
                  <a:schemeClr val="tx1"/>
                </a:solidFill>
                <a:latin typeface="+mn-lt"/>
                <a:ea typeface="+mn-ea"/>
                <a:cs typeface="+mn-cs"/>
              </a:rPr>
              <a:t>where you have a node that contains a list the contains a node and so forth, and student would </a:t>
            </a:r>
            <a:r>
              <a:rPr lang="en-US" sz="1200" kern="1200" dirty="0" smtClean="0">
                <a:solidFill>
                  <a:schemeClr val="tx1"/>
                </a:solidFill>
                <a:latin typeface="+mn-lt"/>
                <a:ea typeface="+mn-ea"/>
                <a:cs typeface="+mn-cs"/>
              </a:rPr>
              <a:t>lose track of</a:t>
            </a:r>
            <a:r>
              <a:rPr lang="en-US" sz="1200" kern="1200" baseline="0" dirty="0" smtClean="0">
                <a:solidFill>
                  <a:schemeClr val="tx1"/>
                </a:solidFill>
                <a:latin typeface="+mn-lt"/>
                <a:ea typeface="+mn-ea"/>
                <a:cs typeface="+mn-cs"/>
              </a:rPr>
              <a:t> the nesting.</a:t>
            </a: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And in Lab #6, the bump unbound IDs isn’t because students suddenly become</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bad typists. Rather, we traced that</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down to a pair of structure definitions in the worksheet that had confusing and inconsistent field names, and students kept getting them wrong. </a:t>
            </a:r>
          </a:p>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48CDA3E3-CD66-4911-AA53-A1DB57A0DA53}"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p>
            <a:fld id="{B11EC9A9-B030-46CF-A04E-7E880ED7B8DC}"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4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3"/>
            <a:ext cx="2133600" cy="365125"/>
          </a:xfrm>
          <a:prstGeom prst="rect">
            <a:avLst/>
          </a:prstGeom>
        </p:spPr>
        <p:txBody>
          <a:bodyPr/>
          <a:lstStyle/>
          <a:p>
            <a:fld id="{B14D3AA7-E6F0-4C97-9056-FF48C907B1C1}" type="datetime1">
              <a:rPr lang="en-US" smtClean="0"/>
              <a:pPr/>
              <a:t>12/8/2012</a:t>
            </a:fld>
            <a:endParaRPr lang="en-US"/>
          </a:p>
        </p:txBody>
      </p:sp>
      <p:sp>
        <p:nvSpPr>
          <p:cNvPr id="6" name="Footer Placeholder 5"/>
          <p:cNvSpPr>
            <a:spLocks noGrp="1"/>
          </p:cNvSpPr>
          <p:nvPr>
            <p:ph type="ftr" sz="quarter" idx="11"/>
          </p:nvPr>
        </p:nvSpPr>
        <p:spPr>
          <a:xfrm>
            <a:off x="3124200" y="6356353"/>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B11EC9A9-B030-46CF-A04E-7E880ED7B8D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3"/>
            <a:ext cx="2133600" cy="365125"/>
          </a:xfrm>
          <a:prstGeom prst="rect">
            <a:avLst/>
          </a:prstGeom>
        </p:spPr>
        <p:txBody>
          <a:bodyPr/>
          <a:lstStyle/>
          <a:p>
            <a:fld id="{32D26A75-176B-406A-8315-BF128ABE6CAC}" type="datetime1">
              <a:rPr lang="en-US" smtClean="0"/>
              <a:pPr/>
              <a:t>12/8/2012</a:t>
            </a:fld>
            <a:endParaRPr lang="en-US"/>
          </a:p>
        </p:txBody>
      </p:sp>
      <p:sp>
        <p:nvSpPr>
          <p:cNvPr id="5" name="Footer Placeholder 4"/>
          <p:cNvSpPr>
            <a:spLocks noGrp="1"/>
          </p:cNvSpPr>
          <p:nvPr>
            <p:ph type="ftr" sz="quarter" idx="11"/>
          </p:nvPr>
        </p:nvSpPr>
        <p:spPr>
          <a:xfrm>
            <a:off x="3124200" y="6356353"/>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11EC9A9-B030-46CF-A04E-7E880ED7B8DC}"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3"/>
            <a:ext cx="2133600" cy="365125"/>
          </a:xfrm>
          <a:prstGeom prst="rect">
            <a:avLst/>
          </a:prstGeom>
        </p:spPr>
        <p:txBody>
          <a:bodyPr/>
          <a:lstStyle/>
          <a:p>
            <a:fld id="{BFD51F77-FDC0-4C7D-A501-C5534E8A611F}" type="datetime1">
              <a:rPr lang="en-US" smtClean="0"/>
              <a:pPr/>
              <a:t>12/8/2012</a:t>
            </a:fld>
            <a:endParaRPr lang="en-US"/>
          </a:p>
        </p:txBody>
      </p:sp>
      <p:sp>
        <p:nvSpPr>
          <p:cNvPr id="5" name="Footer Placeholder 4"/>
          <p:cNvSpPr>
            <a:spLocks noGrp="1"/>
          </p:cNvSpPr>
          <p:nvPr>
            <p:ph type="ftr" sz="quarter" idx="11"/>
          </p:nvPr>
        </p:nvSpPr>
        <p:spPr>
          <a:xfrm>
            <a:off x="3124200" y="6356353"/>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11EC9A9-B030-46CF-A04E-7E880ED7B8DC}"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3"/>
          </a:xfrm>
          <a:solidFill>
            <a:srgbClr val="E7ECFF"/>
          </a:solidFill>
          <a:ln>
            <a:solidFill>
              <a:schemeClr val="bg1"/>
            </a:solidFill>
          </a:ln>
          <a:effectLst>
            <a:outerShdw blurRad="139700" dist="139700" dir="2700000" algn="tl" rotWithShape="0">
              <a:prstClr val="black">
                <a:alpha val="26000"/>
              </a:prstClr>
            </a:outerShdw>
          </a:effectLst>
        </p:spPr>
        <p:txBody>
          <a:bodyPr anchor="ctr"/>
          <a:lstStyle>
            <a:lvl1pPr algn="ctr">
              <a:defRPr b="1"/>
            </a:lvl1pPr>
          </a:lstStyle>
          <a:p>
            <a:r>
              <a:rPr lang="en-US" dirty="0" smtClean="0"/>
              <a:t>Click to edit Master title style</a:t>
            </a:r>
            <a:endParaRPr lang="en-US" dirty="0"/>
          </a:p>
        </p:txBody>
      </p:sp>
      <p:sp>
        <p:nvSpPr>
          <p:cNvPr id="3" name="Content Placeholder 2"/>
          <p:cNvSpPr>
            <a:spLocks noGrp="1"/>
          </p:cNvSpPr>
          <p:nvPr>
            <p:ph idx="1"/>
          </p:nvPr>
        </p:nvSpPr>
        <p:spPr/>
        <p:txBody>
          <a:bodyPr anchor="ctr">
            <a:normAutofit/>
          </a:bodyPr>
          <a:lstStyle>
            <a:lvl1pPr indent="0">
              <a:spcBef>
                <a:spcPts val="2400"/>
              </a:spcBef>
              <a:buNone/>
              <a:defRPr sz="3600" b="1">
                <a:latin typeface="Bell MT" pitchFamily="18" charset="0"/>
              </a:defRPr>
            </a:lvl1pPr>
            <a:lvl2pPr indent="0">
              <a:spcBef>
                <a:spcPts val="2400"/>
              </a:spcBef>
              <a:defRPr sz="3200" b="1">
                <a:latin typeface="Bell MT" pitchFamily="18" charset="0"/>
              </a:defRPr>
            </a:lvl2pPr>
            <a:lvl3pPr indent="0">
              <a:spcBef>
                <a:spcPts val="2400"/>
              </a:spcBef>
              <a:defRPr sz="2800" b="1">
                <a:latin typeface="Bell MT" pitchFamily="18" charset="0"/>
              </a:defRPr>
            </a:lvl3pPr>
            <a:lvl4pPr indent="0">
              <a:spcBef>
                <a:spcPts val="2400"/>
              </a:spcBef>
              <a:defRPr sz="2400" b="1">
                <a:latin typeface="Bell MT" pitchFamily="18" charset="0"/>
              </a:defRPr>
            </a:lvl4pPr>
            <a:lvl5pPr indent="0">
              <a:spcBef>
                <a:spcPts val="2400"/>
              </a:spcBef>
              <a:defRPr sz="2400" b="1">
                <a:latin typeface="Bell MT"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B11EC9A9-B030-46CF-A04E-7E880ED7B8DC}"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no title">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1"/>
            <a:ext cx="8229600" cy="5745163"/>
          </a:xfrm>
        </p:spPr>
        <p:txBody>
          <a:bodyPr anchor="t">
            <a:normAutofit/>
          </a:bodyPr>
          <a:lstStyle>
            <a:lvl1pPr>
              <a:buNone/>
              <a:defRPr sz="3600" b="1">
                <a:latin typeface="Bell MT" pitchFamily="18" charset="0"/>
              </a:defRPr>
            </a:lvl1pPr>
            <a:lvl2pPr>
              <a:defRPr sz="3200" b="1">
                <a:latin typeface="Bell MT" pitchFamily="18" charset="0"/>
              </a:defRPr>
            </a:lvl2pPr>
            <a:lvl3pPr>
              <a:defRPr sz="2800" b="1">
                <a:latin typeface="Bell MT" pitchFamily="18" charset="0"/>
              </a:defRPr>
            </a:lvl3pPr>
            <a:lvl4pPr>
              <a:defRPr sz="2400" b="1">
                <a:latin typeface="Bell MT" pitchFamily="18" charset="0"/>
              </a:defRPr>
            </a:lvl4pPr>
            <a:lvl5pPr>
              <a:defRPr sz="2400" b="1">
                <a:latin typeface="Bell MT"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B11EC9A9-B030-46CF-A04E-7E880ED7B8DC}"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B11EC9A9-B030-46CF-A04E-7E880ED7B8DC}"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B11EC9A9-B030-46CF-A04E-7E880ED7B8DC}"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3"/>
            <a:ext cx="2133600" cy="365125"/>
          </a:xfrm>
          <a:prstGeom prst="rect">
            <a:avLst/>
          </a:prstGeom>
        </p:spPr>
        <p:txBody>
          <a:bodyPr/>
          <a:lstStyle/>
          <a:p>
            <a:fld id="{C9B7ABEB-2905-44F8-AD97-A12D589D10E0}" type="datetime1">
              <a:rPr lang="en-US" smtClean="0"/>
              <a:pPr/>
              <a:t>12/8/2012</a:t>
            </a:fld>
            <a:endParaRPr lang="en-US"/>
          </a:p>
        </p:txBody>
      </p:sp>
      <p:sp>
        <p:nvSpPr>
          <p:cNvPr id="8" name="Footer Placeholder 7"/>
          <p:cNvSpPr>
            <a:spLocks noGrp="1"/>
          </p:cNvSpPr>
          <p:nvPr>
            <p:ph type="ftr" sz="quarter" idx="11"/>
          </p:nvPr>
        </p:nvSpPr>
        <p:spPr>
          <a:xfrm>
            <a:off x="3124200" y="6356353"/>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B11EC9A9-B030-46CF-A04E-7E880ED7B8DC}"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3"/>
            <a:ext cx="2133600" cy="365125"/>
          </a:xfrm>
          <a:prstGeom prst="rect">
            <a:avLst/>
          </a:prstGeom>
        </p:spPr>
        <p:txBody>
          <a:bodyPr/>
          <a:lstStyle/>
          <a:p>
            <a:fld id="{D06B576C-9A40-4209-BE21-AAA9EBCDCAAD}" type="datetime1">
              <a:rPr lang="en-US" smtClean="0"/>
              <a:pPr/>
              <a:t>12/8/2012</a:t>
            </a:fld>
            <a:endParaRPr lang="en-US"/>
          </a:p>
        </p:txBody>
      </p:sp>
      <p:sp>
        <p:nvSpPr>
          <p:cNvPr id="4" name="Footer Placeholder 3"/>
          <p:cNvSpPr>
            <a:spLocks noGrp="1"/>
          </p:cNvSpPr>
          <p:nvPr>
            <p:ph type="ftr" sz="quarter" idx="11"/>
          </p:nvPr>
        </p:nvSpPr>
        <p:spPr>
          <a:xfrm>
            <a:off x="3124200" y="6356353"/>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B11EC9A9-B030-46CF-A04E-7E880ED7B8D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bg>
      <p:bgPr>
        <a:solidFill>
          <a:srgbClr val="E7ECFF"/>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3"/>
            <a:ext cx="2133600" cy="365125"/>
          </a:xfrm>
          <a:prstGeom prst="rect">
            <a:avLst/>
          </a:prstGeom>
        </p:spPr>
        <p:txBody>
          <a:bodyPr/>
          <a:lstStyle/>
          <a:p>
            <a:fld id="{B22DB015-FD96-47B0-8F9D-553417908EAF}" type="datetime1">
              <a:rPr lang="en-US" smtClean="0"/>
              <a:pPr/>
              <a:t>12/8/2012</a:t>
            </a:fld>
            <a:endParaRPr lang="en-US"/>
          </a:p>
        </p:txBody>
      </p:sp>
      <p:sp>
        <p:nvSpPr>
          <p:cNvPr id="3" name="Footer Placeholder 2"/>
          <p:cNvSpPr>
            <a:spLocks noGrp="1"/>
          </p:cNvSpPr>
          <p:nvPr>
            <p:ph type="ftr" sz="quarter" idx="11"/>
          </p:nvPr>
        </p:nvSpPr>
        <p:spPr>
          <a:xfrm>
            <a:off x="3124200" y="6356353"/>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B11EC9A9-B030-46CF-A04E-7E880ED7B8DC}"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3"/>
            <a:ext cx="2133600" cy="365125"/>
          </a:xfrm>
          <a:prstGeom prst="rect">
            <a:avLst/>
          </a:prstGeom>
        </p:spPr>
        <p:txBody>
          <a:bodyPr/>
          <a:lstStyle/>
          <a:p>
            <a:fld id="{891F00BC-A5D8-4269-B688-97428E39C117}" type="datetime1">
              <a:rPr lang="en-US" smtClean="0"/>
              <a:pPr/>
              <a:t>12/8/2012</a:t>
            </a:fld>
            <a:endParaRPr lang="en-US"/>
          </a:p>
        </p:txBody>
      </p:sp>
      <p:sp>
        <p:nvSpPr>
          <p:cNvPr id="6" name="Footer Placeholder 5"/>
          <p:cNvSpPr>
            <a:spLocks noGrp="1"/>
          </p:cNvSpPr>
          <p:nvPr>
            <p:ph type="ftr" sz="quarter" idx="11"/>
          </p:nvPr>
        </p:nvSpPr>
        <p:spPr>
          <a:xfrm>
            <a:off x="3124200" y="6356353"/>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B11EC9A9-B030-46CF-A04E-7E880ED7B8D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6DE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4"/>
          </p:nvPr>
        </p:nvSpPr>
        <p:spPr>
          <a:xfrm>
            <a:off x="6553200" y="6356353"/>
            <a:ext cx="2133600" cy="365125"/>
          </a:xfrm>
          <a:prstGeom prst="rect">
            <a:avLst/>
          </a:prstGeom>
        </p:spPr>
        <p:txBody>
          <a:bodyPr vert="horz" lIns="91440" tIns="45720" rIns="91440" bIns="45720" rtlCol="0" anchor="ctr"/>
          <a:lstStyle>
            <a:lvl1pPr algn="r">
              <a:defRPr sz="1200">
                <a:solidFill>
                  <a:schemeClr val="tx1">
                    <a:tint val="75000"/>
                  </a:schemeClr>
                </a:solidFill>
                <a:latin typeface="Perpetua" pitchFamily="18" charset="0"/>
              </a:defRPr>
            </a:lvl1pPr>
          </a:lstStyle>
          <a:p>
            <a:fld id="{B11EC9A9-B030-46CF-A04E-7E880ED7B8D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Perpetua"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Perpetua"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Perpetua" pitchFamily="18"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Perpetua" pitchFamily="18"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Perpetua" pitchFamily="18"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Perpetua"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8.xml"/><Relationship Id="rId1" Type="http://schemas.openxmlformats.org/officeDocument/2006/relationships/slideLayout" Target="../slideLayouts/slideLayout8.xml"/><Relationship Id="rId4" Type="http://schemas.openxmlformats.org/officeDocument/2006/relationships/image" Target="../media/image17.emf"/></Relationships>
</file>

<file path=ppt/slides/_rels/slide11.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9.xml"/><Relationship Id="rId1" Type="http://schemas.openxmlformats.org/officeDocument/2006/relationships/slideLayout" Target="../slideLayouts/slideLayout8.xml"/><Relationship Id="rId4" Type="http://schemas.openxmlformats.org/officeDocument/2006/relationships/image" Target="../media/image18.em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5.png"/><Relationship Id="rId2" Type="http://schemas.openxmlformats.org/officeDocument/2006/relationships/slideLayout" Target="../slideLayouts/slideLayout8.xml"/><Relationship Id="rId1" Type="http://schemas.openxmlformats.org/officeDocument/2006/relationships/tags" Target="../tags/tag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8.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3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6.xml"/><Relationship Id="rId1" Type="http://schemas.openxmlformats.org/officeDocument/2006/relationships/slideLayout" Target="../slideLayouts/slideLayout8.xml"/><Relationship Id="rId4" Type="http://schemas.openxmlformats.org/officeDocument/2006/relationships/image" Target="../media/image18.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w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lt-back.800x600.gif"/>
          <p:cNvPicPr>
            <a:picLocks noChangeAspect="1"/>
          </p:cNvPicPr>
          <p:nvPr/>
        </p:nvPicPr>
        <p:blipFill>
          <a:blip r:embed="rId3" cstate="print"/>
          <a:stretch>
            <a:fillRect/>
          </a:stretch>
        </p:blipFill>
        <p:spPr>
          <a:xfrm>
            <a:off x="0" y="0"/>
            <a:ext cx="9144000" cy="6858000"/>
          </a:xfrm>
          <a:prstGeom prst="rect">
            <a:avLst/>
          </a:prstGeom>
        </p:spPr>
      </p:pic>
      <p:sp>
        <p:nvSpPr>
          <p:cNvPr id="2" name="Title 1"/>
          <p:cNvSpPr>
            <a:spLocks noGrp="1"/>
          </p:cNvSpPr>
          <p:nvPr>
            <p:ph type="ctrTitle"/>
          </p:nvPr>
        </p:nvSpPr>
        <p:spPr>
          <a:xfrm>
            <a:off x="533400" y="2130427"/>
            <a:ext cx="8305800" cy="1470025"/>
          </a:xfrm>
        </p:spPr>
        <p:txBody>
          <a:bodyPr>
            <a:noAutofit/>
          </a:bodyPr>
          <a:lstStyle/>
          <a:p>
            <a:pPr algn="l"/>
            <a:r>
              <a:rPr lang="en-US" sz="3200" dirty="0" smtClean="0"/>
              <a:t>Measuring the Effectiveness of Error Messages Designed for Novice Programmers </a:t>
            </a:r>
            <a:endParaRPr lang="en-US" sz="3200" dirty="0"/>
          </a:p>
        </p:txBody>
      </p:sp>
      <p:sp>
        <p:nvSpPr>
          <p:cNvPr id="3" name="Subtitle 2"/>
          <p:cNvSpPr>
            <a:spLocks noGrp="1"/>
          </p:cNvSpPr>
          <p:nvPr>
            <p:ph type="subTitle" idx="1"/>
          </p:nvPr>
        </p:nvSpPr>
        <p:spPr>
          <a:xfrm>
            <a:off x="533400" y="3886200"/>
            <a:ext cx="6400800" cy="1828800"/>
          </a:xfrm>
        </p:spPr>
        <p:txBody>
          <a:bodyPr>
            <a:normAutofit/>
          </a:bodyPr>
          <a:lstStyle/>
          <a:p>
            <a:pPr algn="l"/>
            <a:r>
              <a:rPr lang="en-US" sz="2400" dirty="0" smtClean="0">
                <a:solidFill>
                  <a:schemeClr val="tx1"/>
                </a:solidFill>
                <a:latin typeface="Bell MT" pitchFamily="18" charset="0"/>
              </a:rPr>
              <a:t>Guillaume Marceau</a:t>
            </a:r>
          </a:p>
          <a:p>
            <a:pPr algn="l"/>
            <a:r>
              <a:rPr lang="en-US" sz="2400" dirty="0" smtClean="0">
                <a:solidFill>
                  <a:schemeClr val="tx1"/>
                </a:solidFill>
                <a:latin typeface="Bell MT" pitchFamily="18" charset="0"/>
              </a:rPr>
              <a:t>Kathi Fisler (WPI)</a:t>
            </a:r>
          </a:p>
          <a:p>
            <a:pPr algn="l"/>
            <a:r>
              <a:rPr lang="en-US" sz="2400" dirty="0" smtClean="0">
                <a:solidFill>
                  <a:schemeClr val="tx1"/>
                </a:solidFill>
                <a:latin typeface="Bell MT" pitchFamily="18" charset="0"/>
              </a:rPr>
              <a:t>Shriram Krishnamurthi (Brown)</a:t>
            </a:r>
          </a:p>
          <a:p>
            <a:pPr algn="l"/>
            <a:r>
              <a:rPr lang="en-US" sz="2400" dirty="0" smtClean="0">
                <a:solidFill>
                  <a:schemeClr val="tx1"/>
                </a:solidFill>
                <a:latin typeface="Bell MT" pitchFamily="18" charset="0"/>
              </a:rPr>
              <a:t>Danny </a:t>
            </a:r>
            <a:r>
              <a:rPr lang="en-US" sz="2400" dirty="0" err="1" smtClean="0">
                <a:solidFill>
                  <a:schemeClr val="tx1"/>
                </a:solidFill>
                <a:latin typeface="Bell MT" pitchFamily="18" charset="0"/>
              </a:rPr>
              <a:t>Yoo</a:t>
            </a:r>
            <a:r>
              <a:rPr lang="en-US" sz="2400" dirty="0" smtClean="0">
                <a:solidFill>
                  <a:schemeClr val="tx1"/>
                </a:solidFill>
                <a:latin typeface="Bell MT" pitchFamily="18" charset="0"/>
              </a:rPr>
              <a:t> </a:t>
            </a:r>
            <a:r>
              <a:rPr lang="en-US" sz="2400" smtClean="0">
                <a:solidFill>
                  <a:schemeClr val="tx1"/>
                </a:solidFill>
                <a:latin typeface="Bell MT" pitchFamily="18" charset="0"/>
              </a:rPr>
              <a:t>(WPI/Brown</a:t>
            </a:r>
            <a:r>
              <a:rPr lang="en-US" sz="2400" smtClean="0">
                <a:solidFill>
                  <a:schemeClr val="tx1"/>
                </a:solidFill>
                <a:latin typeface="Bell MT" pitchFamily="18" charset="0"/>
                <a:sym typeface="Wingdings" pitchFamily="2" charset="2"/>
              </a:rPr>
              <a:t>, </a:t>
            </a:r>
            <a:r>
              <a:rPr lang="en-US" sz="2400" dirty="0" smtClean="0">
                <a:solidFill>
                  <a:schemeClr val="tx1"/>
                </a:solidFill>
                <a:latin typeface="Bell MT" pitchFamily="18" charset="0"/>
                <a:sym typeface="Wingdings" pitchFamily="2" charset="2"/>
              </a:rPr>
              <a:t>Utah)</a:t>
            </a:r>
            <a:endParaRPr lang="en-US" sz="2400" dirty="0" smtClean="0">
              <a:solidFill>
                <a:schemeClr val="tx1"/>
              </a:solidFill>
              <a:latin typeface="Bell MT" pitchFamily="18" charset="0"/>
            </a:endParaRPr>
          </a:p>
        </p:txBody>
      </p:sp>
      <p:sp>
        <p:nvSpPr>
          <p:cNvPr id="5" name="Slide Number Placeholder 4"/>
          <p:cNvSpPr>
            <a:spLocks noGrp="1"/>
          </p:cNvSpPr>
          <p:nvPr>
            <p:ph type="sldNum" sz="quarter" idx="12"/>
          </p:nvPr>
        </p:nvSpPr>
        <p:spPr/>
        <p:txBody>
          <a:bodyPr/>
          <a:lstStyle/>
          <a:p>
            <a:fld id="{B11EC9A9-B030-46CF-A04E-7E880ED7B8DC}" type="slidenum">
              <a:rPr lang="en-US" smtClean="0"/>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2" name="Rectangle 2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1469" name="Rectangle 2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1468" name="Picture 28"/>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0"/>
            <a:ext cx="28575" cy="133350"/>
          </a:xfrm>
          <a:prstGeom prst="rect">
            <a:avLst/>
          </a:prstGeom>
          <a:noFill/>
        </p:spPr>
      </p:pic>
      <p:sp>
        <p:nvSpPr>
          <p:cNvPr id="61471" name="Rectangle 3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1470" name="Picture 30"/>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0"/>
            <a:ext cx="28575" cy="133350"/>
          </a:xfrm>
          <a:prstGeom prst="rect">
            <a:avLst/>
          </a:prstGeom>
          <a:noFill/>
        </p:spPr>
      </p:pic>
      <p:pic>
        <p:nvPicPr>
          <p:cNvPr id="61453" name="Picture 13"/>
          <p:cNvPicPr>
            <a:picLocks noChangeAspect="1" noChangeArrowheads="1"/>
          </p:cNvPicPr>
          <p:nvPr/>
        </p:nvPicPr>
        <p:blipFill>
          <a:blip r:embed="rId4" cstate="print"/>
          <a:srcRect t="5195" r="55949"/>
          <a:stretch>
            <a:fillRect/>
          </a:stretch>
        </p:blipFill>
        <p:spPr bwMode="auto">
          <a:xfrm>
            <a:off x="2057400" y="457200"/>
            <a:ext cx="3581400" cy="3930465"/>
          </a:xfrm>
          <a:prstGeom prst="rect">
            <a:avLst/>
          </a:prstGeom>
          <a:noFill/>
          <a:ln w="9525">
            <a:noFill/>
            <a:miter lim="800000"/>
            <a:headEnd/>
            <a:tailEnd/>
          </a:ln>
          <a:effectLst/>
        </p:spPr>
      </p:pic>
      <p:sp>
        <p:nvSpPr>
          <p:cNvPr id="34" name="Rectangle 33"/>
          <p:cNvSpPr/>
          <p:nvPr/>
        </p:nvSpPr>
        <p:spPr>
          <a:xfrm>
            <a:off x="0" y="4535269"/>
            <a:ext cx="9144000" cy="646331"/>
          </a:xfrm>
          <a:prstGeom prst="rect">
            <a:avLst/>
          </a:prstGeom>
        </p:spPr>
        <p:txBody>
          <a:bodyPr wrap="square">
            <a:spAutoFit/>
          </a:bodyPr>
          <a:lstStyle/>
          <a:p>
            <a:pPr algn="ctr"/>
            <a:r>
              <a:rPr lang="en-US" sz="3600" b="1" dirty="0" smtClean="0">
                <a:solidFill>
                  <a:schemeClr val="accent1">
                    <a:lumMod val="50000"/>
                  </a:schemeClr>
                </a:solidFill>
                <a:latin typeface="+mj-lt"/>
                <a:cs typeface="Courier New" pitchFamily="49" charset="0"/>
              </a:rPr>
              <a:t>#error  ×  %error  ×  %bad  =  #bad</a:t>
            </a:r>
            <a:endParaRPr lang="en-US" sz="3600" b="1" dirty="0">
              <a:solidFill>
                <a:schemeClr val="accent1">
                  <a:lumMod val="50000"/>
                </a:schemeClr>
              </a:solidFill>
              <a:latin typeface="+mj-lt"/>
              <a:cs typeface="Courier New" pitchFamily="49" charset="0"/>
            </a:endParaRPr>
          </a:p>
        </p:txBody>
      </p:sp>
      <p:grpSp>
        <p:nvGrpSpPr>
          <p:cNvPr id="51" name="Group 50"/>
          <p:cNvGrpSpPr/>
          <p:nvPr/>
        </p:nvGrpSpPr>
        <p:grpSpPr>
          <a:xfrm>
            <a:off x="3677391" y="1193470"/>
            <a:ext cx="1247899" cy="623950"/>
            <a:chOff x="3657600" y="1219200"/>
            <a:chExt cx="1066800" cy="533400"/>
          </a:xfrm>
        </p:grpSpPr>
        <p:cxnSp>
          <p:nvCxnSpPr>
            <p:cNvPr id="40" name="Straight Connector 39"/>
            <p:cNvCxnSpPr/>
            <p:nvPr/>
          </p:nvCxnSpPr>
          <p:spPr>
            <a:xfrm rot="5400000">
              <a:off x="3390900" y="1485900"/>
              <a:ext cx="533400" cy="0"/>
            </a:xfrm>
            <a:prstGeom prst="line">
              <a:avLst/>
            </a:prstGeom>
            <a:ln w="76200">
              <a:solidFill>
                <a:srgbClr val="7CD036">
                  <a:alpha val="83137"/>
                </a:srgbClr>
              </a:solidFill>
              <a:headEnd type="ova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4140530" y="1752600"/>
              <a:ext cx="583870" cy="0"/>
            </a:xfrm>
            <a:prstGeom prst="line">
              <a:avLst/>
            </a:prstGeom>
            <a:ln w="76200">
              <a:solidFill>
                <a:srgbClr val="7CD036">
                  <a:alpha val="83137"/>
                </a:srgbClr>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3657600" y="1752600"/>
              <a:ext cx="381000" cy="0"/>
            </a:xfrm>
            <a:prstGeom prst="line">
              <a:avLst/>
            </a:prstGeom>
            <a:ln w="76200">
              <a:solidFill>
                <a:srgbClr val="7CD036">
                  <a:alpha val="83137"/>
                </a:srgbClr>
              </a:solidFill>
              <a:headEnd type="oval"/>
            </a:ln>
          </p:spPr>
          <p:style>
            <a:lnRef idx="1">
              <a:schemeClr val="accent1"/>
            </a:lnRef>
            <a:fillRef idx="0">
              <a:schemeClr val="accent1"/>
            </a:fillRef>
            <a:effectRef idx="0">
              <a:schemeClr val="accent1"/>
            </a:effectRef>
            <a:fontRef idx="minor">
              <a:schemeClr val="tx1"/>
            </a:fontRef>
          </p:style>
        </p:cxnSp>
      </p:grpSp>
      <p:sp>
        <p:nvSpPr>
          <p:cNvPr id="14" name="Slide Number Placeholder 13"/>
          <p:cNvSpPr>
            <a:spLocks noGrp="1"/>
          </p:cNvSpPr>
          <p:nvPr>
            <p:ph type="sldNum" sz="quarter" idx="12"/>
          </p:nvPr>
        </p:nvSpPr>
        <p:spPr/>
        <p:txBody>
          <a:bodyPr/>
          <a:lstStyle/>
          <a:p>
            <a:fld id="{B11EC9A9-B030-46CF-A04E-7E880ED7B8DC}" type="slidenum">
              <a:rPr lang="en-US" smtClean="0"/>
              <a:pPr/>
              <a:t>10</a:t>
            </a:fld>
            <a:endParaRPr lang="en-US" dirty="0"/>
          </a:p>
        </p:txBody>
      </p:sp>
      <p:sp>
        <p:nvSpPr>
          <p:cNvPr id="16" name="Oval 15"/>
          <p:cNvSpPr/>
          <p:nvPr/>
        </p:nvSpPr>
        <p:spPr>
          <a:xfrm>
            <a:off x="3352800" y="914400"/>
            <a:ext cx="762000" cy="457200"/>
          </a:xfrm>
          <a:prstGeom prst="ellipse">
            <a:avLst/>
          </a:prstGeom>
          <a:gradFill>
            <a:gsLst>
              <a:gs pos="0">
                <a:schemeClr val="accent3">
                  <a:tint val="50000"/>
                  <a:satMod val="300000"/>
                  <a:alpha val="18000"/>
                </a:schemeClr>
              </a:gs>
              <a:gs pos="35000">
                <a:schemeClr val="accent3">
                  <a:tint val="37000"/>
                  <a:satMod val="300000"/>
                  <a:alpha val="29000"/>
                </a:schemeClr>
              </a:gs>
              <a:gs pos="100000">
                <a:schemeClr val="accent3">
                  <a:tint val="15000"/>
                  <a:satMod val="350000"/>
                  <a:alpha val="0"/>
                </a:schemeClr>
              </a:gs>
            </a:gsLst>
          </a:gradFill>
          <a:ln w="28575"/>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b="1" dirty="0" smtClean="0">
              <a:solidFill>
                <a:schemeClr val="dk1"/>
              </a:solidFill>
            </a:endParaRPr>
          </a:p>
        </p:txBody>
      </p:sp>
      <p:sp>
        <p:nvSpPr>
          <p:cNvPr id="17" name="Oval 16"/>
          <p:cNvSpPr/>
          <p:nvPr/>
        </p:nvSpPr>
        <p:spPr>
          <a:xfrm>
            <a:off x="3429000" y="1524000"/>
            <a:ext cx="533400" cy="2667000"/>
          </a:xfrm>
          <a:prstGeom prst="ellipse">
            <a:avLst/>
          </a:prstGeom>
          <a:gradFill>
            <a:gsLst>
              <a:gs pos="0">
                <a:schemeClr val="accent3">
                  <a:tint val="50000"/>
                  <a:satMod val="300000"/>
                  <a:alpha val="18000"/>
                </a:schemeClr>
              </a:gs>
              <a:gs pos="35000">
                <a:schemeClr val="accent3">
                  <a:tint val="37000"/>
                  <a:satMod val="300000"/>
                  <a:alpha val="29000"/>
                </a:schemeClr>
              </a:gs>
              <a:gs pos="100000">
                <a:schemeClr val="accent3">
                  <a:tint val="15000"/>
                  <a:satMod val="350000"/>
                  <a:alpha val="0"/>
                </a:schemeClr>
              </a:gs>
            </a:gsLst>
          </a:gradFill>
          <a:ln w="28575"/>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b="1" dirty="0" smtClean="0">
              <a:solidFill>
                <a:schemeClr val="dk1"/>
              </a:solidFill>
            </a:endParaRPr>
          </a:p>
        </p:txBody>
      </p:sp>
      <p:sp>
        <p:nvSpPr>
          <p:cNvPr id="18" name="Oval 17"/>
          <p:cNvSpPr/>
          <p:nvPr/>
        </p:nvSpPr>
        <p:spPr>
          <a:xfrm>
            <a:off x="3962400" y="1600200"/>
            <a:ext cx="533400" cy="2667000"/>
          </a:xfrm>
          <a:prstGeom prst="ellipse">
            <a:avLst/>
          </a:prstGeom>
          <a:gradFill>
            <a:gsLst>
              <a:gs pos="0">
                <a:schemeClr val="accent3">
                  <a:tint val="50000"/>
                  <a:satMod val="300000"/>
                  <a:alpha val="18000"/>
                </a:schemeClr>
              </a:gs>
              <a:gs pos="35000">
                <a:schemeClr val="accent3">
                  <a:tint val="37000"/>
                  <a:satMod val="300000"/>
                  <a:alpha val="29000"/>
                </a:schemeClr>
              </a:gs>
              <a:gs pos="100000">
                <a:schemeClr val="accent3">
                  <a:tint val="15000"/>
                  <a:satMod val="350000"/>
                  <a:alpha val="0"/>
                </a:schemeClr>
              </a:gs>
            </a:gsLst>
          </a:gradFill>
          <a:ln w="28575"/>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b="1" dirty="0" smtClean="0">
              <a:solidFill>
                <a:schemeClr val="dk1"/>
              </a:solidFill>
            </a:endParaRPr>
          </a:p>
        </p:txBody>
      </p:sp>
      <p:sp>
        <p:nvSpPr>
          <p:cNvPr id="19" name="Oval 18"/>
          <p:cNvSpPr/>
          <p:nvPr/>
        </p:nvSpPr>
        <p:spPr>
          <a:xfrm>
            <a:off x="4495800" y="1600200"/>
            <a:ext cx="533400" cy="2667000"/>
          </a:xfrm>
          <a:prstGeom prst="ellipse">
            <a:avLst/>
          </a:prstGeom>
          <a:gradFill>
            <a:gsLst>
              <a:gs pos="0">
                <a:schemeClr val="accent3">
                  <a:tint val="50000"/>
                  <a:satMod val="300000"/>
                  <a:alpha val="18000"/>
                </a:schemeClr>
              </a:gs>
              <a:gs pos="35000">
                <a:schemeClr val="accent3">
                  <a:tint val="37000"/>
                  <a:satMod val="300000"/>
                  <a:alpha val="29000"/>
                </a:schemeClr>
              </a:gs>
              <a:gs pos="100000">
                <a:schemeClr val="accent3">
                  <a:tint val="15000"/>
                  <a:satMod val="350000"/>
                  <a:alpha val="0"/>
                </a:schemeClr>
              </a:gs>
            </a:gsLst>
          </a:gradFill>
          <a:ln w="28575"/>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b="1" dirty="0" smtClean="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16"/>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17"/>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18"/>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8" presetClass="entr" presetSubtype="6" fill="hold" grpId="0" nodeType="clickEffect">
                                  <p:stCondLst>
                                    <p:cond delay="0"/>
                                  </p:stCondLst>
                                  <p:childTnLst>
                                    <p:set>
                                      <p:cBhvr>
                                        <p:cTn id="28" dur="1" fill="hold">
                                          <p:stCondLst>
                                            <p:cond delay="0"/>
                                          </p:stCondLst>
                                        </p:cTn>
                                        <p:tgtEl>
                                          <p:spTgt spid="34"/>
                                        </p:tgtEl>
                                        <p:attrNameLst>
                                          <p:attrName>style.visibility</p:attrName>
                                        </p:attrNameLst>
                                      </p:cBhvr>
                                      <p:to>
                                        <p:strVal val="visible"/>
                                      </p:to>
                                    </p:set>
                                    <p:animEffect transition="in" filter="strips(downRight)">
                                      <p:cBhvr>
                                        <p:cTn id="29" dur="500"/>
                                        <p:tgtEl>
                                          <p:spTgt spid="34"/>
                                        </p:tgtEl>
                                      </p:cBhvr>
                                    </p:animEffect>
                                  </p:childTnLst>
                                </p:cTn>
                              </p:par>
                              <p:par>
                                <p:cTn id="30" presetID="18" presetClass="entr" presetSubtype="6" fill="hold" nodeType="withEffect">
                                  <p:stCondLst>
                                    <p:cond delay="0"/>
                                  </p:stCondLst>
                                  <p:childTnLst>
                                    <p:set>
                                      <p:cBhvr>
                                        <p:cTn id="31" dur="1" fill="hold">
                                          <p:stCondLst>
                                            <p:cond delay="0"/>
                                          </p:stCondLst>
                                        </p:cTn>
                                        <p:tgtEl>
                                          <p:spTgt spid="51"/>
                                        </p:tgtEl>
                                        <p:attrNameLst>
                                          <p:attrName>style.visibility</p:attrName>
                                        </p:attrNameLst>
                                      </p:cBhvr>
                                      <p:to>
                                        <p:strVal val="visible"/>
                                      </p:to>
                                    </p:set>
                                    <p:animEffect transition="in" filter="strips(downRight)">
                                      <p:cBhvr>
                                        <p:cTn id="32"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16" grpId="0" animBg="1"/>
      <p:bldP spid="16" grpId="1" animBg="1"/>
      <p:bldP spid="17" grpId="0" animBg="1"/>
      <p:bldP spid="17" grpId="1" animBg="1"/>
      <p:bldP spid="18" grpId="0" animBg="1"/>
      <p:bldP spid="18" grpId="1" animBg="1"/>
      <p:bldP spid="1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1453" name="Picture 13"/>
          <p:cNvPicPr>
            <a:picLocks noChangeAspect="1" noChangeArrowheads="1"/>
          </p:cNvPicPr>
          <p:nvPr/>
        </p:nvPicPr>
        <p:blipFill>
          <a:blip r:embed="rId3" cstate="print"/>
          <a:srcRect t="5195"/>
          <a:stretch>
            <a:fillRect/>
          </a:stretch>
        </p:blipFill>
        <p:spPr bwMode="auto">
          <a:xfrm>
            <a:off x="1081731" y="76200"/>
            <a:ext cx="6919269" cy="3345077"/>
          </a:xfrm>
          <a:prstGeom prst="rect">
            <a:avLst/>
          </a:prstGeom>
          <a:noFill/>
          <a:ln w="9525">
            <a:noFill/>
            <a:miter lim="800000"/>
            <a:headEnd/>
            <a:tailEnd/>
          </a:ln>
          <a:effectLst/>
        </p:spPr>
      </p:pic>
      <p:pic>
        <p:nvPicPr>
          <p:cNvPr id="61454" name="Picture 14"/>
          <p:cNvPicPr>
            <a:picLocks noChangeAspect="1" noChangeArrowheads="1"/>
          </p:cNvPicPr>
          <p:nvPr/>
        </p:nvPicPr>
        <p:blipFill>
          <a:blip r:embed="rId4" cstate="print"/>
          <a:srcRect t="5195"/>
          <a:stretch>
            <a:fillRect/>
          </a:stretch>
        </p:blipFill>
        <p:spPr bwMode="auto">
          <a:xfrm>
            <a:off x="1081731" y="3429000"/>
            <a:ext cx="6919269" cy="3345077"/>
          </a:xfrm>
          <a:prstGeom prst="rect">
            <a:avLst/>
          </a:prstGeom>
          <a:noFill/>
          <a:ln w="9525">
            <a:noFill/>
            <a:miter lim="800000"/>
            <a:headEnd/>
            <a:tailEnd/>
          </a:ln>
          <a:effectLst/>
        </p:spPr>
      </p:pic>
      <p:sp>
        <p:nvSpPr>
          <p:cNvPr id="5" name="Rounded Rectangular Callout 4"/>
          <p:cNvSpPr/>
          <p:nvPr/>
        </p:nvSpPr>
        <p:spPr>
          <a:xfrm>
            <a:off x="381000" y="1447800"/>
            <a:ext cx="2895600" cy="609600"/>
          </a:xfrm>
          <a:prstGeom prst="wedgeRoundRectCallout">
            <a:avLst>
              <a:gd name="adj1" fmla="val 50937"/>
              <a:gd name="adj2" fmla="val 113800"/>
              <a:gd name="adj3" fmla="val 16667"/>
            </a:avLst>
          </a:prstGeom>
          <a:gradFill>
            <a:gsLst>
              <a:gs pos="0">
                <a:schemeClr val="accent3">
                  <a:tint val="50000"/>
                  <a:satMod val="300000"/>
                  <a:alpha val="78000"/>
                </a:schemeClr>
              </a:gs>
              <a:gs pos="35000">
                <a:schemeClr val="accent3">
                  <a:tint val="37000"/>
                  <a:satMod val="300000"/>
                  <a:alpha val="74000"/>
                </a:schemeClr>
              </a:gs>
              <a:gs pos="100000">
                <a:schemeClr val="accent3">
                  <a:tint val="15000"/>
                  <a:satMod val="350000"/>
                </a:schemeClr>
              </a:gs>
            </a:gsLst>
          </a:gra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dirty="0" smtClean="0"/>
              <a:t>Vocabulary difficulties</a:t>
            </a:r>
            <a:endParaRPr lang="en-US" b="1" dirty="0"/>
          </a:p>
        </p:txBody>
      </p:sp>
      <p:sp>
        <p:nvSpPr>
          <p:cNvPr id="7" name="Rounded Rectangular Callout 6"/>
          <p:cNvSpPr/>
          <p:nvPr/>
        </p:nvSpPr>
        <p:spPr>
          <a:xfrm>
            <a:off x="2133600" y="3657600"/>
            <a:ext cx="2895600" cy="609600"/>
          </a:xfrm>
          <a:prstGeom prst="wedgeRoundRectCallout">
            <a:avLst>
              <a:gd name="adj1" fmla="val 55858"/>
              <a:gd name="adj2" fmla="val 100164"/>
              <a:gd name="adj3" fmla="val 16667"/>
            </a:avLst>
          </a:prstGeom>
          <a:gradFill>
            <a:gsLst>
              <a:gs pos="0">
                <a:schemeClr val="accent3">
                  <a:tint val="50000"/>
                  <a:satMod val="300000"/>
                  <a:alpha val="78000"/>
                </a:schemeClr>
              </a:gs>
              <a:gs pos="35000">
                <a:schemeClr val="accent3">
                  <a:tint val="37000"/>
                  <a:satMod val="300000"/>
                  <a:alpha val="74000"/>
                </a:schemeClr>
              </a:gs>
              <a:gs pos="100000">
                <a:schemeClr val="accent3">
                  <a:tint val="15000"/>
                  <a:satMod val="350000"/>
                </a:schemeClr>
              </a:gs>
            </a:gsLst>
          </a:gra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i="1" dirty="0" smtClean="0"/>
              <a:t>n</a:t>
            </a:r>
            <a:r>
              <a:rPr lang="en-US" b="1" dirty="0" smtClean="0"/>
              <a:t>-</a:t>
            </a:r>
            <a:r>
              <a:rPr lang="en-US" b="1" dirty="0" err="1" smtClean="0"/>
              <a:t>ary</a:t>
            </a:r>
            <a:r>
              <a:rPr lang="en-US" b="1" dirty="0" smtClean="0"/>
              <a:t> tree</a:t>
            </a:r>
            <a:endParaRPr lang="en-US" b="1" dirty="0"/>
          </a:p>
        </p:txBody>
      </p:sp>
      <p:sp>
        <p:nvSpPr>
          <p:cNvPr id="8" name="Rounded Rectangular Callout 7"/>
          <p:cNvSpPr/>
          <p:nvPr/>
        </p:nvSpPr>
        <p:spPr>
          <a:xfrm>
            <a:off x="3276600" y="5334000"/>
            <a:ext cx="3810000" cy="609600"/>
          </a:xfrm>
          <a:prstGeom prst="wedgeRoundRectCallout">
            <a:avLst>
              <a:gd name="adj1" fmla="val 51494"/>
              <a:gd name="adj2" fmla="val 109905"/>
              <a:gd name="adj3" fmla="val 16667"/>
            </a:avLst>
          </a:prstGeom>
          <a:gradFill>
            <a:gsLst>
              <a:gs pos="0">
                <a:schemeClr val="accent3">
                  <a:tint val="50000"/>
                  <a:satMod val="300000"/>
                  <a:alpha val="78000"/>
                </a:schemeClr>
              </a:gs>
              <a:gs pos="35000">
                <a:schemeClr val="accent3">
                  <a:tint val="37000"/>
                  <a:satMod val="300000"/>
                  <a:alpha val="74000"/>
                </a:schemeClr>
              </a:gs>
              <a:gs pos="100000">
                <a:schemeClr val="accent3">
                  <a:tint val="15000"/>
                  <a:satMod val="350000"/>
                </a:schemeClr>
              </a:gs>
            </a:gsLst>
          </a:gra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dirty="0" smtClean="0"/>
              <a:t>Difficult structure </a:t>
            </a:r>
            <a:r>
              <a:rPr lang="en-US" b="1" dirty="0" err="1" smtClean="0"/>
              <a:t>accessor</a:t>
            </a:r>
            <a:r>
              <a:rPr lang="en-US" b="1" dirty="0" smtClean="0"/>
              <a:t> names</a:t>
            </a:r>
            <a:endParaRPr lang="en-US" b="1" dirty="0"/>
          </a:p>
        </p:txBody>
      </p:sp>
      <p:sp>
        <p:nvSpPr>
          <p:cNvPr id="10" name="Slide Number Placeholder 9"/>
          <p:cNvSpPr>
            <a:spLocks noGrp="1"/>
          </p:cNvSpPr>
          <p:nvPr>
            <p:ph type="sldNum" sz="quarter" idx="12"/>
          </p:nvPr>
        </p:nvSpPr>
        <p:spPr/>
        <p:txBody>
          <a:bodyPr/>
          <a:lstStyle/>
          <a:p>
            <a:fld id="{B11EC9A9-B030-46CF-A04E-7E880ED7B8DC}" type="slidenum">
              <a:rPr lang="en-US" smtClean="0"/>
              <a:pPr/>
              <a:t>11</a:t>
            </a:fld>
            <a:endParaRPr lang="en-US"/>
          </a:p>
        </p:txBody>
      </p:sp>
      <p:sp>
        <p:nvSpPr>
          <p:cNvPr id="13" name="Oval 12"/>
          <p:cNvSpPr/>
          <p:nvPr/>
        </p:nvSpPr>
        <p:spPr>
          <a:xfrm>
            <a:off x="4966953" y="3048000"/>
            <a:ext cx="762000" cy="457200"/>
          </a:xfrm>
          <a:prstGeom prst="ellipse">
            <a:avLst/>
          </a:prstGeom>
          <a:gradFill>
            <a:gsLst>
              <a:gs pos="0">
                <a:schemeClr val="accent3">
                  <a:tint val="50000"/>
                  <a:satMod val="300000"/>
                  <a:alpha val="18000"/>
                </a:schemeClr>
              </a:gs>
              <a:gs pos="35000">
                <a:schemeClr val="accent3">
                  <a:tint val="37000"/>
                  <a:satMod val="300000"/>
                  <a:alpha val="29000"/>
                </a:schemeClr>
              </a:gs>
              <a:gs pos="100000">
                <a:schemeClr val="accent3">
                  <a:tint val="15000"/>
                  <a:satMod val="350000"/>
                  <a:alpha val="0"/>
                </a:schemeClr>
              </a:gs>
            </a:gsLst>
          </a:gradFill>
          <a:ln w="28575"/>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b="1" dirty="0" smtClean="0">
              <a:solidFill>
                <a:schemeClr val="dk1"/>
              </a:solidFill>
            </a:endParaRPr>
          </a:p>
        </p:txBody>
      </p:sp>
      <p:sp>
        <p:nvSpPr>
          <p:cNvPr id="14" name="Oval 13"/>
          <p:cNvSpPr/>
          <p:nvPr/>
        </p:nvSpPr>
        <p:spPr>
          <a:xfrm>
            <a:off x="4953000" y="2125649"/>
            <a:ext cx="762000" cy="457200"/>
          </a:xfrm>
          <a:prstGeom prst="ellipse">
            <a:avLst/>
          </a:prstGeom>
          <a:gradFill>
            <a:gsLst>
              <a:gs pos="0">
                <a:schemeClr val="accent3">
                  <a:tint val="50000"/>
                  <a:satMod val="300000"/>
                  <a:alpha val="18000"/>
                </a:schemeClr>
              </a:gs>
              <a:gs pos="35000">
                <a:schemeClr val="accent3">
                  <a:tint val="37000"/>
                  <a:satMod val="300000"/>
                  <a:alpha val="29000"/>
                </a:schemeClr>
              </a:gs>
              <a:gs pos="100000">
                <a:schemeClr val="accent3">
                  <a:tint val="15000"/>
                  <a:satMod val="350000"/>
                  <a:alpha val="0"/>
                </a:schemeClr>
              </a:gs>
            </a:gsLst>
          </a:gradFill>
          <a:ln w="28575"/>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b="1" dirty="0" smtClean="0">
              <a:solidFill>
                <a:schemeClr val="dk1"/>
              </a:solidFill>
            </a:endParaRPr>
          </a:p>
        </p:txBody>
      </p:sp>
      <p:sp>
        <p:nvSpPr>
          <p:cNvPr id="15" name="Oval 14"/>
          <p:cNvSpPr/>
          <p:nvPr/>
        </p:nvSpPr>
        <p:spPr>
          <a:xfrm>
            <a:off x="4939047" y="990600"/>
            <a:ext cx="762000" cy="457200"/>
          </a:xfrm>
          <a:prstGeom prst="ellipse">
            <a:avLst/>
          </a:prstGeom>
          <a:gradFill>
            <a:gsLst>
              <a:gs pos="0">
                <a:schemeClr val="accent3">
                  <a:tint val="50000"/>
                  <a:satMod val="300000"/>
                  <a:alpha val="18000"/>
                </a:schemeClr>
              </a:gs>
              <a:gs pos="35000">
                <a:schemeClr val="accent3">
                  <a:tint val="37000"/>
                  <a:satMod val="300000"/>
                  <a:alpha val="29000"/>
                </a:schemeClr>
              </a:gs>
              <a:gs pos="100000">
                <a:schemeClr val="accent3">
                  <a:tint val="15000"/>
                  <a:satMod val="350000"/>
                  <a:alpha val="0"/>
                </a:schemeClr>
              </a:gs>
            </a:gsLst>
          </a:gradFill>
          <a:ln w="28575"/>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b="1" dirty="0" smtClean="0">
              <a:solidFill>
                <a:schemeClr val="dk1"/>
              </a:solidFill>
            </a:endParaRPr>
          </a:p>
        </p:txBody>
      </p:sp>
      <p:sp>
        <p:nvSpPr>
          <p:cNvPr id="17" name="Oval 16"/>
          <p:cNvSpPr/>
          <p:nvPr/>
        </p:nvSpPr>
        <p:spPr>
          <a:xfrm>
            <a:off x="4953000" y="1660498"/>
            <a:ext cx="762000" cy="457200"/>
          </a:xfrm>
          <a:prstGeom prst="ellipse">
            <a:avLst/>
          </a:prstGeom>
          <a:gradFill>
            <a:gsLst>
              <a:gs pos="0">
                <a:schemeClr val="accent3">
                  <a:tint val="50000"/>
                  <a:satMod val="300000"/>
                  <a:alpha val="18000"/>
                </a:schemeClr>
              </a:gs>
              <a:gs pos="35000">
                <a:schemeClr val="accent3">
                  <a:tint val="37000"/>
                  <a:satMod val="300000"/>
                  <a:alpha val="29000"/>
                </a:schemeClr>
              </a:gs>
              <a:gs pos="100000">
                <a:schemeClr val="accent3">
                  <a:tint val="15000"/>
                  <a:satMod val="350000"/>
                  <a:alpha val="0"/>
                </a:schemeClr>
              </a:gs>
            </a:gsLst>
          </a:gradFill>
          <a:ln w="28575"/>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b="1" dirty="0" smtClean="0">
              <a:solidFill>
                <a:schemeClr val="dk1"/>
              </a:solidFill>
            </a:endParaRPr>
          </a:p>
        </p:txBody>
      </p:sp>
      <p:sp>
        <p:nvSpPr>
          <p:cNvPr id="16" name="Oval 15"/>
          <p:cNvSpPr/>
          <p:nvPr/>
        </p:nvSpPr>
        <p:spPr>
          <a:xfrm>
            <a:off x="3048000" y="3048000"/>
            <a:ext cx="762000" cy="457200"/>
          </a:xfrm>
          <a:prstGeom prst="ellipse">
            <a:avLst/>
          </a:prstGeom>
          <a:gradFill>
            <a:gsLst>
              <a:gs pos="0">
                <a:schemeClr val="accent3">
                  <a:tint val="50000"/>
                  <a:satMod val="300000"/>
                  <a:alpha val="18000"/>
                </a:schemeClr>
              </a:gs>
              <a:gs pos="35000">
                <a:schemeClr val="accent3">
                  <a:tint val="37000"/>
                  <a:satMod val="300000"/>
                  <a:alpha val="29000"/>
                </a:schemeClr>
              </a:gs>
              <a:gs pos="100000">
                <a:schemeClr val="accent3">
                  <a:tint val="15000"/>
                  <a:satMod val="350000"/>
                  <a:alpha val="0"/>
                </a:schemeClr>
              </a:gs>
            </a:gsLst>
          </a:gradFill>
          <a:ln w="28575"/>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b="1" dirty="0" smtClean="0">
              <a:solidFill>
                <a:schemeClr val="dk1"/>
              </a:solidFill>
            </a:endParaRPr>
          </a:p>
        </p:txBody>
      </p:sp>
      <p:sp>
        <p:nvSpPr>
          <p:cNvPr id="18" name="Oval 17"/>
          <p:cNvSpPr/>
          <p:nvPr/>
        </p:nvSpPr>
        <p:spPr>
          <a:xfrm>
            <a:off x="6858000" y="3048000"/>
            <a:ext cx="762000" cy="457200"/>
          </a:xfrm>
          <a:prstGeom prst="ellipse">
            <a:avLst/>
          </a:prstGeom>
          <a:gradFill>
            <a:gsLst>
              <a:gs pos="0">
                <a:schemeClr val="accent3">
                  <a:tint val="50000"/>
                  <a:satMod val="300000"/>
                  <a:alpha val="18000"/>
                </a:schemeClr>
              </a:gs>
              <a:gs pos="35000">
                <a:schemeClr val="accent3">
                  <a:tint val="37000"/>
                  <a:satMod val="300000"/>
                  <a:alpha val="29000"/>
                </a:schemeClr>
              </a:gs>
              <a:gs pos="100000">
                <a:schemeClr val="accent3">
                  <a:tint val="15000"/>
                  <a:satMod val="350000"/>
                  <a:alpha val="0"/>
                </a:schemeClr>
              </a:gs>
            </a:gsLst>
          </a:gradFill>
          <a:ln w="28575"/>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b="1" dirty="0" smtClean="0">
              <a:solidFill>
                <a:schemeClr val="dk1"/>
              </a:solidFill>
            </a:endParaRPr>
          </a:p>
        </p:txBody>
      </p:sp>
      <p:sp>
        <p:nvSpPr>
          <p:cNvPr id="19" name="Oval 18"/>
          <p:cNvSpPr/>
          <p:nvPr/>
        </p:nvSpPr>
        <p:spPr>
          <a:xfrm>
            <a:off x="3031067" y="6405034"/>
            <a:ext cx="762000" cy="457200"/>
          </a:xfrm>
          <a:prstGeom prst="ellipse">
            <a:avLst/>
          </a:prstGeom>
          <a:gradFill>
            <a:gsLst>
              <a:gs pos="0">
                <a:schemeClr val="accent3">
                  <a:tint val="50000"/>
                  <a:satMod val="300000"/>
                  <a:alpha val="18000"/>
                </a:schemeClr>
              </a:gs>
              <a:gs pos="35000">
                <a:schemeClr val="accent3">
                  <a:tint val="37000"/>
                  <a:satMod val="300000"/>
                  <a:alpha val="29000"/>
                </a:schemeClr>
              </a:gs>
              <a:gs pos="100000">
                <a:schemeClr val="accent3">
                  <a:tint val="15000"/>
                  <a:satMod val="350000"/>
                  <a:alpha val="0"/>
                </a:schemeClr>
              </a:gs>
            </a:gsLst>
          </a:gradFill>
          <a:ln w="28575"/>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b="1" dirty="0" smtClean="0">
              <a:solidFill>
                <a:schemeClr val="dk1"/>
              </a:solidFill>
            </a:endParaRPr>
          </a:p>
        </p:txBody>
      </p:sp>
      <p:sp>
        <p:nvSpPr>
          <p:cNvPr id="20" name="Oval 19"/>
          <p:cNvSpPr/>
          <p:nvPr/>
        </p:nvSpPr>
        <p:spPr>
          <a:xfrm>
            <a:off x="4953000" y="6405034"/>
            <a:ext cx="762000" cy="457200"/>
          </a:xfrm>
          <a:prstGeom prst="ellipse">
            <a:avLst/>
          </a:prstGeom>
          <a:gradFill>
            <a:gsLst>
              <a:gs pos="0">
                <a:schemeClr val="accent3">
                  <a:tint val="50000"/>
                  <a:satMod val="300000"/>
                  <a:alpha val="18000"/>
                </a:schemeClr>
              </a:gs>
              <a:gs pos="35000">
                <a:schemeClr val="accent3">
                  <a:tint val="37000"/>
                  <a:satMod val="300000"/>
                  <a:alpha val="29000"/>
                </a:schemeClr>
              </a:gs>
              <a:gs pos="100000">
                <a:schemeClr val="accent3">
                  <a:tint val="15000"/>
                  <a:satMod val="350000"/>
                  <a:alpha val="0"/>
                </a:schemeClr>
              </a:gs>
            </a:gsLst>
          </a:gradFill>
          <a:ln w="28575"/>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b="1" dirty="0" smtClean="0">
              <a:solidFill>
                <a:schemeClr val="dk1"/>
              </a:solidFill>
            </a:endParaRPr>
          </a:p>
        </p:txBody>
      </p:sp>
      <p:sp>
        <p:nvSpPr>
          <p:cNvPr id="21" name="Oval 20"/>
          <p:cNvSpPr/>
          <p:nvPr/>
        </p:nvSpPr>
        <p:spPr>
          <a:xfrm>
            <a:off x="6858000" y="6400800"/>
            <a:ext cx="762000" cy="457200"/>
          </a:xfrm>
          <a:prstGeom prst="ellipse">
            <a:avLst/>
          </a:prstGeom>
          <a:gradFill>
            <a:gsLst>
              <a:gs pos="0">
                <a:schemeClr val="accent3">
                  <a:tint val="50000"/>
                  <a:satMod val="300000"/>
                  <a:alpha val="18000"/>
                </a:schemeClr>
              </a:gs>
              <a:gs pos="35000">
                <a:schemeClr val="accent3">
                  <a:tint val="37000"/>
                  <a:satMod val="300000"/>
                  <a:alpha val="29000"/>
                </a:schemeClr>
              </a:gs>
              <a:gs pos="100000">
                <a:schemeClr val="accent3">
                  <a:tint val="15000"/>
                  <a:satMod val="350000"/>
                  <a:alpha val="0"/>
                </a:schemeClr>
              </a:gs>
            </a:gsLst>
          </a:gradFill>
          <a:ln w="28575"/>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b="1" dirty="0" smtClean="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100"/>
                                  </p:stCondLst>
                                  <p:childTnLst>
                                    <p:set>
                                      <p:cBhvr>
                                        <p:cTn id="9" dur="1" fill="hold">
                                          <p:stCondLst>
                                            <p:cond delay="0"/>
                                          </p:stCondLst>
                                        </p:cTn>
                                        <p:tgtEl>
                                          <p:spTgt spid="13"/>
                                        </p:tgtEl>
                                        <p:attrNameLst>
                                          <p:attrName>style.visibility</p:attrName>
                                        </p:attrNameLst>
                                      </p:cBhvr>
                                      <p:to>
                                        <p:strVal val="visible"/>
                                      </p:to>
                                    </p:set>
                                  </p:childTnLst>
                                </p:cTn>
                              </p:par>
                            </p:childTnLst>
                          </p:cTn>
                        </p:par>
                        <p:par>
                          <p:cTn id="10" fill="hold">
                            <p:stCondLst>
                              <p:cond delay="100"/>
                            </p:stCondLst>
                            <p:childTnLst>
                              <p:par>
                                <p:cTn id="11" presetID="1" presetClass="entr" presetSubtype="0" fill="hold" grpId="0" nodeType="afterEffect">
                                  <p:stCondLst>
                                    <p:cond delay="100"/>
                                  </p:stCondLst>
                                  <p:childTnLst>
                                    <p:set>
                                      <p:cBhvr>
                                        <p:cTn id="12" dur="1" fill="hold">
                                          <p:stCondLst>
                                            <p:cond delay="0"/>
                                          </p:stCondLst>
                                        </p:cTn>
                                        <p:tgtEl>
                                          <p:spTgt spid="18"/>
                                        </p:tgtEl>
                                        <p:attrNameLst>
                                          <p:attrName>style.visibility</p:attrName>
                                        </p:attrNameLst>
                                      </p:cBhvr>
                                      <p:to>
                                        <p:strVal val="visible"/>
                                      </p:to>
                                    </p:set>
                                  </p:childTnLst>
                                </p:cTn>
                              </p:par>
                            </p:childTnLst>
                          </p:cTn>
                        </p:par>
                        <p:par>
                          <p:cTn id="13" fill="hold">
                            <p:stCondLst>
                              <p:cond delay="200"/>
                            </p:stCondLst>
                            <p:childTnLst>
                              <p:par>
                                <p:cTn id="14" presetID="1" presetClass="entr" presetSubtype="0" fill="hold" grpId="0" nodeType="afterEffect">
                                  <p:stCondLst>
                                    <p:cond delay="100"/>
                                  </p:stCondLst>
                                  <p:childTnLst>
                                    <p:set>
                                      <p:cBhvr>
                                        <p:cTn id="15" dur="1" fill="hold">
                                          <p:stCondLst>
                                            <p:cond delay="0"/>
                                          </p:stCondLst>
                                        </p:cTn>
                                        <p:tgtEl>
                                          <p:spTgt spid="19"/>
                                        </p:tgtEl>
                                        <p:attrNameLst>
                                          <p:attrName>style.visibility</p:attrName>
                                        </p:attrNameLst>
                                      </p:cBhvr>
                                      <p:to>
                                        <p:strVal val="visible"/>
                                      </p:to>
                                    </p:set>
                                  </p:childTnLst>
                                </p:cTn>
                              </p:par>
                            </p:childTnLst>
                          </p:cTn>
                        </p:par>
                        <p:par>
                          <p:cTn id="16" fill="hold">
                            <p:stCondLst>
                              <p:cond delay="300"/>
                            </p:stCondLst>
                            <p:childTnLst>
                              <p:par>
                                <p:cTn id="17" presetID="1" presetClass="entr" presetSubtype="0" fill="hold" grpId="0" nodeType="afterEffect">
                                  <p:stCondLst>
                                    <p:cond delay="100"/>
                                  </p:stCondLst>
                                  <p:childTnLst>
                                    <p:set>
                                      <p:cBhvr>
                                        <p:cTn id="18" dur="1" fill="hold">
                                          <p:stCondLst>
                                            <p:cond delay="0"/>
                                          </p:stCondLst>
                                        </p:cTn>
                                        <p:tgtEl>
                                          <p:spTgt spid="20"/>
                                        </p:tgtEl>
                                        <p:attrNameLst>
                                          <p:attrName>style.visibility</p:attrName>
                                        </p:attrNameLst>
                                      </p:cBhvr>
                                      <p:to>
                                        <p:strVal val="visible"/>
                                      </p:to>
                                    </p:set>
                                  </p:childTnLst>
                                </p:cTn>
                              </p:par>
                            </p:childTnLst>
                          </p:cTn>
                        </p:par>
                        <p:par>
                          <p:cTn id="19" fill="hold">
                            <p:stCondLst>
                              <p:cond delay="400"/>
                            </p:stCondLst>
                            <p:childTnLst>
                              <p:par>
                                <p:cTn id="20" presetID="1" presetClass="entr" presetSubtype="0" fill="hold" grpId="0" nodeType="afterEffect">
                                  <p:stCondLst>
                                    <p:cond delay="100"/>
                                  </p:stCondLst>
                                  <p:childTnLst>
                                    <p:set>
                                      <p:cBhvr>
                                        <p:cTn id="21" dur="1" fill="hold">
                                          <p:stCondLst>
                                            <p:cond delay="0"/>
                                          </p:stCondLst>
                                        </p:cTn>
                                        <p:tgtEl>
                                          <p:spTgt spid="21"/>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xit" presetSubtype="0" fill="hold" grpId="1" nodeType="clickEffect">
                                  <p:stCondLst>
                                    <p:cond delay="0"/>
                                  </p:stCondLst>
                                  <p:childTnLst>
                                    <p:set>
                                      <p:cBhvr>
                                        <p:cTn id="25" dur="1" fill="hold">
                                          <p:stCondLst>
                                            <p:cond delay="0"/>
                                          </p:stCondLst>
                                        </p:cTn>
                                        <p:tgtEl>
                                          <p:spTgt spid="16"/>
                                        </p:tgtEl>
                                        <p:attrNameLst>
                                          <p:attrName>style.visibility</p:attrName>
                                        </p:attrNameLst>
                                      </p:cBhvr>
                                      <p:to>
                                        <p:strVal val="hidden"/>
                                      </p:to>
                                    </p:set>
                                  </p:childTnLst>
                                </p:cTn>
                              </p:par>
                              <p:par>
                                <p:cTn id="26" presetID="1" presetClass="exit" presetSubtype="0" fill="hold" grpId="1" nodeType="withEffect">
                                  <p:stCondLst>
                                    <p:cond delay="0"/>
                                  </p:stCondLst>
                                  <p:childTnLst>
                                    <p:set>
                                      <p:cBhvr>
                                        <p:cTn id="27" dur="1" fill="hold">
                                          <p:stCondLst>
                                            <p:cond delay="0"/>
                                          </p:stCondLst>
                                        </p:cTn>
                                        <p:tgtEl>
                                          <p:spTgt spid="18"/>
                                        </p:tgtEl>
                                        <p:attrNameLst>
                                          <p:attrName>style.visibility</p:attrName>
                                        </p:attrNameLst>
                                      </p:cBhvr>
                                      <p:to>
                                        <p:strVal val="hidden"/>
                                      </p:to>
                                    </p:set>
                                  </p:childTnLst>
                                </p:cTn>
                              </p:par>
                              <p:par>
                                <p:cTn id="28" presetID="1" presetClass="exit" presetSubtype="0" fill="hold" grpId="1" nodeType="withEffect">
                                  <p:stCondLst>
                                    <p:cond delay="0"/>
                                  </p:stCondLst>
                                  <p:childTnLst>
                                    <p:set>
                                      <p:cBhvr>
                                        <p:cTn id="29" dur="1" fill="hold">
                                          <p:stCondLst>
                                            <p:cond delay="0"/>
                                          </p:stCondLst>
                                        </p:cTn>
                                        <p:tgtEl>
                                          <p:spTgt spid="19"/>
                                        </p:tgtEl>
                                        <p:attrNameLst>
                                          <p:attrName>style.visibility</p:attrName>
                                        </p:attrNameLst>
                                      </p:cBhvr>
                                      <p:to>
                                        <p:strVal val="hidden"/>
                                      </p:to>
                                    </p:set>
                                  </p:childTnLst>
                                </p:cTn>
                              </p:par>
                              <p:par>
                                <p:cTn id="30" presetID="1" presetClass="exit" presetSubtype="0" fill="hold" grpId="1" nodeType="withEffect">
                                  <p:stCondLst>
                                    <p:cond delay="0"/>
                                  </p:stCondLst>
                                  <p:childTnLst>
                                    <p:set>
                                      <p:cBhvr>
                                        <p:cTn id="31" dur="1" fill="hold">
                                          <p:stCondLst>
                                            <p:cond delay="0"/>
                                          </p:stCondLst>
                                        </p:cTn>
                                        <p:tgtEl>
                                          <p:spTgt spid="20"/>
                                        </p:tgtEl>
                                        <p:attrNameLst>
                                          <p:attrName>style.visibility</p:attrName>
                                        </p:attrNameLst>
                                      </p:cBhvr>
                                      <p:to>
                                        <p:strVal val="hidden"/>
                                      </p:to>
                                    </p:set>
                                  </p:childTnLst>
                                </p:cTn>
                              </p:par>
                              <p:par>
                                <p:cTn id="32" presetID="1" presetClass="exit" presetSubtype="0" fill="hold" grpId="1" nodeType="withEffect">
                                  <p:stCondLst>
                                    <p:cond delay="0"/>
                                  </p:stCondLst>
                                  <p:childTnLst>
                                    <p:set>
                                      <p:cBhvr>
                                        <p:cTn id="33" dur="1" fill="hold">
                                          <p:stCondLst>
                                            <p:cond delay="0"/>
                                          </p:stCondLst>
                                        </p:cTn>
                                        <p:tgtEl>
                                          <p:spTgt spid="21"/>
                                        </p:tgtEl>
                                        <p:attrNameLst>
                                          <p:attrName>style.visibility</p:attrName>
                                        </p:attrNameLst>
                                      </p:cBhvr>
                                      <p:to>
                                        <p:strVal val="hidden"/>
                                      </p:to>
                                    </p:set>
                                  </p:childTnLst>
                                </p:cTn>
                              </p:par>
                            </p:childTnLst>
                          </p:cTn>
                        </p:par>
                        <p:par>
                          <p:cTn id="34" fill="hold">
                            <p:stCondLst>
                              <p:cond delay="0"/>
                            </p:stCondLst>
                            <p:childTnLst>
                              <p:par>
                                <p:cTn id="35" presetID="1" presetClass="entr" presetSubtype="0" fill="hold" grpId="0" nodeType="afterEffect">
                                  <p:stCondLst>
                                    <p:cond delay="100"/>
                                  </p:stCondLst>
                                  <p:childTnLst>
                                    <p:set>
                                      <p:cBhvr>
                                        <p:cTn id="36" dur="1" fill="hold">
                                          <p:stCondLst>
                                            <p:cond delay="0"/>
                                          </p:stCondLst>
                                        </p:cTn>
                                        <p:tgtEl>
                                          <p:spTgt spid="14"/>
                                        </p:tgtEl>
                                        <p:attrNameLst>
                                          <p:attrName>style.visibility</p:attrName>
                                        </p:attrNameLst>
                                      </p:cBhvr>
                                      <p:to>
                                        <p:strVal val="visible"/>
                                      </p:to>
                                    </p:set>
                                  </p:childTnLst>
                                </p:cTn>
                              </p:par>
                            </p:childTnLst>
                          </p:cTn>
                        </p:par>
                        <p:par>
                          <p:cTn id="37" fill="hold">
                            <p:stCondLst>
                              <p:cond delay="100"/>
                            </p:stCondLst>
                            <p:childTnLst>
                              <p:par>
                                <p:cTn id="38" presetID="1" presetClass="entr" presetSubtype="0" fill="hold" grpId="0" nodeType="afterEffect">
                                  <p:stCondLst>
                                    <p:cond delay="100"/>
                                  </p:stCondLst>
                                  <p:childTnLst>
                                    <p:set>
                                      <p:cBhvr>
                                        <p:cTn id="39" dur="1" fill="hold">
                                          <p:stCondLst>
                                            <p:cond delay="0"/>
                                          </p:stCondLst>
                                        </p:cTn>
                                        <p:tgtEl>
                                          <p:spTgt spid="17"/>
                                        </p:tgtEl>
                                        <p:attrNameLst>
                                          <p:attrName>style.visibility</p:attrName>
                                        </p:attrNameLst>
                                      </p:cBhvr>
                                      <p:to>
                                        <p:strVal val="visible"/>
                                      </p:to>
                                    </p:set>
                                  </p:childTnLst>
                                </p:cTn>
                              </p:par>
                            </p:childTnLst>
                          </p:cTn>
                        </p:par>
                        <p:par>
                          <p:cTn id="40" fill="hold">
                            <p:stCondLst>
                              <p:cond delay="200"/>
                            </p:stCondLst>
                            <p:childTnLst>
                              <p:par>
                                <p:cTn id="41" presetID="1" presetClass="entr" presetSubtype="0" fill="hold" grpId="0" nodeType="afterEffect">
                                  <p:stCondLst>
                                    <p:cond delay="10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1" nodeType="clickEffect">
                                  <p:stCondLst>
                                    <p:cond delay="0"/>
                                  </p:stCondLst>
                                  <p:childTnLst>
                                    <p:set>
                                      <p:cBhvr>
                                        <p:cTn id="46" dur="1" fill="hold">
                                          <p:stCondLst>
                                            <p:cond delay="0"/>
                                          </p:stCondLst>
                                        </p:cTn>
                                        <p:tgtEl>
                                          <p:spTgt spid="13"/>
                                        </p:tgtEl>
                                        <p:attrNameLst>
                                          <p:attrName>style.visibility</p:attrName>
                                        </p:attrNameLst>
                                      </p:cBhvr>
                                      <p:to>
                                        <p:strVal val="hidden"/>
                                      </p:to>
                                    </p:set>
                                  </p:childTnLst>
                                </p:cTn>
                              </p:par>
                              <p:par>
                                <p:cTn id="47" presetID="1" presetClass="exit" presetSubtype="0" fill="hold" grpId="1" nodeType="withEffect">
                                  <p:stCondLst>
                                    <p:cond delay="0"/>
                                  </p:stCondLst>
                                  <p:childTnLst>
                                    <p:set>
                                      <p:cBhvr>
                                        <p:cTn id="48" dur="1" fill="hold">
                                          <p:stCondLst>
                                            <p:cond delay="0"/>
                                          </p:stCondLst>
                                        </p:cTn>
                                        <p:tgtEl>
                                          <p:spTgt spid="14"/>
                                        </p:tgtEl>
                                        <p:attrNameLst>
                                          <p:attrName>style.visibility</p:attrName>
                                        </p:attrNameLst>
                                      </p:cBhvr>
                                      <p:to>
                                        <p:strVal val="hidden"/>
                                      </p:to>
                                    </p:set>
                                  </p:childTnLst>
                                </p:cTn>
                              </p:par>
                              <p:par>
                                <p:cTn id="49" presetID="1" presetClass="exit" presetSubtype="0" fill="hold" grpId="1" nodeType="withEffect">
                                  <p:stCondLst>
                                    <p:cond delay="0"/>
                                  </p:stCondLst>
                                  <p:childTnLst>
                                    <p:set>
                                      <p:cBhvr>
                                        <p:cTn id="50" dur="1" fill="hold">
                                          <p:stCondLst>
                                            <p:cond delay="0"/>
                                          </p:stCondLst>
                                        </p:cTn>
                                        <p:tgtEl>
                                          <p:spTgt spid="15"/>
                                        </p:tgtEl>
                                        <p:attrNameLst>
                                          <p:attrName>style.visibility</p:attrName>
                                        </p:attrNameLst>
                                      </p:cBhvr>
                                      <p:to>
                                        <p:strVal val="hidden"/>
                                      </p:to>
                                    </p:set>
                                  </p:childTnLst>
                                </p:cTn>
                              </p:par>
                              <p:par>
                                <p:cTn id="51" presetID="1" presetClass="exit" presetSubtype="0" fill="hold" nodeType="withEffect">
                                  <p:stCondLst>
                                    <p:cond delay="0"/>
                                  </p:stCondLst>
                                  <p:childTnLst>
                                    <p:set>
                                      <p:cBhvr>
                                        <p:cTn id="52" dur="1" fill="hold">
                                          <p:stCondLst>
                                            <p:cond delay="0"/>
                                          </p:stCondLst>
                                        </p:cTn>
                                        <p:tgtEl>
                                          <p:spTgt spid="17"/>
                                        </p:tgtEl>
                                        <p:attrNameLst>
                                          <p:attrName>style.visibility</p:attrName>
                                        </p:attrNameLst>
                                      </p:cBhvr>
                                      <p:to>
                                        <p:strVal val="hidden"/>
                                      </p:to>
                                    </p:set>
                                  </p:childTnLst>
                                </p:cTn>
                              </p:par>
                              <p:par>
                                <p:cTn id="53" presetID="1" presetClass="entr" presetSubtype="0" fill="hold" grpId="0" nodeType="withEffect">
                                  <p:stCondLst>
                                    <p:cond delay="0"/>
                                  </p:stCondLst>
                                  <p:childTnLst>
                                    <p:set>
                                      <p:cBhvr>
                                        <p:cTn id="54" dur="1" fill="hold">
                                          <p:stCondLst>
                                            <p:cond delay="0"/>
                                          </p:stCondLst>
                                        </p:cTn>
                                        <p:tgtEl>
                                          <p:spTgt spid="5">
                                            <p:bg/>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7">
                                            <p:bg/>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8">
                                            <p:bg/>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allAtOnce" animBg="1"/>
      <p:bldP spid="7" grpId="0" uiExpand="1" build="allAtOnce" animBg="1"/>
      <p:bldP spid="8" grpId="0" uiExpand="1" build="allAtOnce" animBg="1"/>
      <p:bldP spid="13" grpId="0" animBg="1"/>
      <p:bldP spid="13" grpId="1" animBg="1"/>
      <p:bldP spid="14" grpId="0" animBg="1"/>
      <p:bldP spid="14" grpId="1" animBg="1"/>
      <p:bldP spid="15" grpId="0" animBg="1"/>
      <p:bldP spid="15" grpId="1" animBg="1"/>
      <p:bldP spid="17" grpId="0" animBg="1"/>
      <p:bldP spid="16" grpId="0" animBg="1"/>
      <p:bldP spid="16" grpId="1" animBg="1"/>
      <p:bldP spid="18" grpId="0" animBg="1"/>
      <p:bldP spid="18" grpId="1" animBg="1"/>
      <p:bldP spid="19" grpId="0" animBg="1"/>
      <p:bldP spid="19" grpId="1" animBg="1"/>
      <p:bldP spid="20" grpId="0" animBg="1"/>
      <p:bldP spid="20" grpId="1" animBg="1"/>
      <p:bldP spid="21" grpId="0" animBg="1"/>
      <p:bldP spid="21"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7"/>
          <p:cNvSpPr>
            <a:spLocks noGrp="1"/>
          </p:cNvSpPr>
          <p:nvPr>
            <p:ph type="title"/>
          </p:nvPr>
        </p:nvSpPr>
        <p:spPr/>
        <p:txBody>
          <a:bodyPr/>
          <a:lstStyle/>
          <a:p>
            <a:r>
              <a:rPr lang="en-US" smtClean="0"/>
              <a:t>Reflection</a:t>
            </a:r>
            <a:endParaRPr lang="en-US"/>
          </a:p>
        </p:txBody>
      </p:sp>
      <p:sp>
        <p:nvSpPr>
          <p:cNvPr id="21" name="Content Placeholder 20"/>
          <p:cNvSpPr>
            <a:spLocks noGrp="1"/>
          </p:cNvSpPr>
          <p:nvPr>
            <p:ph idx="1"/>
          </p:nvPr>
        </p:nvSpPr>
        <p:spPr>
          <a:xfrm>
            <a:off x="457200" y="1600201"/>
            <a:ext cx="8229600" cy="2819399"/>
          </a:xfrm>
        </p:spPr>
        <p:txBody>
          <a:bodyPr>
            <a:normAutofit/>
          </a:bodyPr>
          <a:lstStyle/>
          <a:p>
            <a:pPr marL="6350">
              <a:spcBef>
                <a:spcPts val="3600"/>
              </a:spcBef>
            </a:pPr>
            <a:r>
              <a:rPr lang="en-US" sz="3500" dirty="0" smtClean="0"/>
              <a:t>Rubric identifies pain points</a:t>
            </a:r>
          </a:p>
          <a:p>
            <a:pPr marL="6350">
              <a:spcBef>
                <a:spcPts val="3600"/>
              </a:spcBef>
            </a:pPr>
            <a:r>
              <a:rPr lang="en-US" sz="3500" dirty="0" smtClean="0"/>
              <a:t>Identifying fix needs deeper evaluation</a:t>
            </a:r>
          </a:p>
        </p:txBody>
      </p:sp>
      <p:grpSp>
        <p:nvGrpSpPr>
          <p:cNvPr id="2" name="Group 5"/>
          <p:cNvGrpSpPr/>
          <p:nvPr/>
        </p:nvGrpSpPr>
        <p:grpSpPr>
          <a:xfrm>
            <a:off x="1561322" y="4190999"/>
            <a:ext cx="5144278" cy="2819401"/>
            <a:chOff x="2094722" y="4038600"/>
            <a:chExt cx="5144278" cy="2819401"/>
          </a:xfrm>
        </p:grpSpPr>
        <p:sp>
          <p:nvSpPr>
            <p:cNvPr id="4" name="Circular Arrow 3"/>
            <p:cNvSpPr/>
            <p:nvPr/>
          </p:nvSpPr>
          <p:spPr>
            <a:xfrm rot="16200000">
              <a:off x="4381500" y="4000500"/>
              <a:ext cx="2819400" cy="2895600"/>
            </a:xfrm>
            <a:prstGeom prst="circularArrow">
              <a:avLst>
                <a:gd name="adj1" fmla="val 12500"/>
                <a:gd name="adj2" fmla="val 1142319"/>
                <a:gd name="adj3" fmla="val 20457681"/>
                <a:gd name="adj4" fmla="val 16174058"/>
                <a:gd name="adj5" fmla="val 12038"/>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5" name="Circular Arrow 4"/>
            <p:cNvSpPr/>
            <p:nvPr/>
          </p:nvSpPr>
          <p:spPr>
            <a:xfrm rot="16200000" flipV="1">
              <a:off x="2134346" y="3998977"/>
              <a:ext cx="2819400" cy="2898648"/>
            </a:xfrm>
            <a:prstGeom prst="circularArrow">
              <a:avLst>
                <a:gd name="adj1" fmla="val 12500"/>
                <a:gd name="adj2" fmla="val 1142319"/>
                <a:gd name="adj3" fmla="val 20457681"/>
                <a:gd name="adj4" fmla="val 16174058"/>
                <a:gd name="adj5" fmla="val 12038"/>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grpSp>
      <p:sp>
        <p:nvSpPr>
          <p:cNvPr id="7" name="Content Placeholder 20"/>
          <p:cNvSpPr txBox="1">
            <a:spLocks/>
          </p:cNvSpPr>
          <p:nvPr/>
        </p:nvSpPr>
        <p:spPr>
          <a:xfrm>
            <a:off x="457200" y="3886200"/>
            <a:ext cx="8229600" cy="1143000"/>
          </a:xfrm>
          <a:prstGeom prst="rect">
            <a:avLst/>
          </a:prstGeom>
        </p:spPr>
        <p:txBody>
          <a:bodyPr vert="horz" lIns="91440" tIns="45720" rIns="91440" bIns="45720" rtlCol="0" anchor="ctr">
            <a:normAutofit/>
          </a:bodyPr>
          <a:lstStyle/>
          <a:p>
            <a:pPr marL="6350" marR="0" lvl="0" indent="0" algn="l" defTabSz="914400" rtl="0" eaLnBrk="1" fontAlgn="auto" latinLnBrk="0" hangingPunct="1">
              <a:lnSpc>
                <a:spcPct val="100000"/>
              </a:lnSpc>
              <a:spcBef>
                <a:spcPts val="3600"/>
              </a:spcBef>
              <a:spcAft>
                <a:spcPts val="0"/>
              </a:spcAft>
              <a:buClrTx/>
              <a:buSzTx/>
              <a:buFont typeface="Arial" pitchFamily="34" charset="0"/>
              <a:buNone/>
              <a:tabLst>
                <a:tab pos="8005763" algn="r"/>
              </a:tabLst>
              <a:defRPr/>
            </a:pPr>
            <a:r>
              <a:rPr kumimoji="0" lang="en-US" sz="3500" b="1" i="0" u="none" strike="noStrike" kern="1200" cap="none" spc="0" normalizeH="0" baseline="0" noProof="0" dirty="0" smtClean="0">
                <a:ln>
                  <a:noFill/>
                </a:ln>
                <a:solidFill>
                  <a:schemeClr val="tx1"/>
                </a:solidFill>
                <a:effectLst/>
                <a:uLnTx/>
                <a:uFillTx/>
                <a:latin typeface="Bell MT" pitchFamily="18" charset="0"/>
                <a:ea typeface="+mn-ea"/>
                <a:cs typeface="+mn-cs"/>
              </a:rPr>
              <a:t>Curriculum	Error</a:t>
            </a:r>
            <a:r>
              <a:rPr kumimoji="0" lang="en-US" sz="3500" b="1" i="0" u="none" strike="noStrike" kern="1200" cap="none" spc="0" normalizeH="0" noProof="0" dirty="0" smtClean="0">
                <a:ln>
                  <a:noFill/>
                </a:ln>
                <a:solidFill>
                  <a:schemeClr val="tx1"/>
                </a:solidFill>
                <a:effectLst/>
                <a:uLnTx/>
                <a:uFillTx/>
                <a:latin typeface="Bell MT" pitchFamily="18" charset="0"/>
                <a:ea typeface="+mn-ea"/>
                <a:cs typeface="+mn-cs"/>
              </a:rPr>
              <a:t> Messages</a:t>
            </a:r>
            <a:endParaRPr kumimoji="0" lang="en-US" sz="3500" b="1" i="0" u="none" strike="noStrike" kern="1200" cap="none" spc="0" normalizeH="0" baseline="0" noProof="0" dirty="0" smtClean="0">
              <a:ln>
                <a:noFill/>
              </a:ln>
              <a:solidFill>
                <a:schemeClr val="tx1"/>
              </a:solidFill>
              <a:effectLst/>
              <a:uLnTx/>
              <a:uFillTx/>
              <a:latin typeface="Bell MT" pitchFamily="18" charset="0"/>
              <a:ea typeface="+mn-ea"/>
              <a:cs typeface="+mn-cs"/>
            </a:endParaRPr>
          </a:p>
        </p:txBody>
      </p:sp>
      <p:sp>
        <p:nvSpPr>
          <p:cNvPr id="8" name="Slide Number Placeholder 9"/>
          <p:cNvSpPr>
            <a:spLocks noGrp="1"/>
          </p:cNvSpPr>
          <p:nvPr>
            <p:ph type="sldNum" sz="quarter" idx="12"/>
          </p:nvPr>
        </p:nvSpPr>
        <p:spPr>
          <a:xfrm>
            <a:off x="6553200" y="6356353"/>
            <a:ext cx="2133600" cy="365125"/>
          </a:xfrm>
        </p:spPr>
        <p:txBody>
          <a:bodyPr/>
          <a:lstStyle/>
          <a:p>
            <a:fld id="{B11EC9A9-B030-46CF-A04E-7E880ED7B8DC}" type="slidenum">
              <a:rPr lang="en-US" smtClean="0"/>
              <a:pPr/>
              <a:t>12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uild="p"/>
      <p:bldP spid="7" grpId="0" build="p"/>
      <p:bldP spid="7" grpId="1" build="allAtOnce"/>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the Community</a:t>
            </a:r>
            <a:endParaRPr lang="en-US" dirty="0"/>
          </a:p>
        </p:txBody>
      </p:sp>
      <p:sp>
        <p:nvSpPr>
          <p:cNvPr id="3" name="Content Placeholder 2"/>
          <p:cNvSpPr>
            <a:spLocks noGrp="1"/>
          </p:cNvSpPr>
          <p:nvPr>
            <p:ph idx="1"/>
          </p:nvPr>
        </p:nvSpPr>
        <p:spPr>
          <a:xfrm>
            <a:off x="457200" y="1905000"/>
            <a:ext cx="8229600" cy="2819400"/>
          </a:xfrm>
        </p:spPr>
        <p:txBody>
          <a:bodyPr/>
          <a:lstStyle/>
          <a:p>
            <a:r>
              <a:rPr lang="en-US" dirty="0" smtClean="0"/>
              <a:t>Look at fine-grained edits</a:t>
            </a:r>
          </a:p>
          <a:p>
            <a:r>
              <a:rPr lang="en-US" dirty="0" smtClean="0"/>
              <a:t>Gather around a common rubric</a:t>
            </a:r>
          </a:p>
        </p:txBody>
      </p:sp>
      <p:sp>
        <p:nvSpPr>
          <p:cNvPr id="4" name="Slide Number Placeholder 3"/>
          <p:cNvSpPr>
            <a:spLocks noGrp="1"/>
          </p:cNvSpPr>
          <p:nvPr>
            <p:ph type="sldNum" sz="quarter" idx="12"/>
          </p:nvPr>
        </p:nvSpPr>
        <p:spPr/>
        <p:txBody>
          <a:bodyPr/>
          <a:lstStyle/>
          <a:p>
            <a:fld id="{B11EC9A9-B030-46CF-A04E-7E880ED7B8DC}" type="slidenum">
              <a:rPr lang="en-US" smtClean="0"/>
              <a:pPr/>
              <a:t>13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7ECFF"/>
          </a:solidFill>
        </p:spPr>
        <p:txBody>
          <a:bodyPr/>
          <a:lstStyle/>
          <a:p>
            <a:r>
              <a:rPr lang="en-US" dirty="0" smtClean="0"/>
              <a:t>Interviews</a:t>
            </a:r>
            <a:endParaRPr lang="en-US" dirty="0"/>
          </a:p>
        </p:txBody>
      </p:sp>
      <p:sp>
        <p:nvSpPr>
          <p:cNvPr id="3" name="Content Placeholder 2"/>
          <p:cNvSpPr>
            <a:spLocks noGrp="1"/>
          </p:cNvSpPr>
          <p:nvPr>
            <p:ph idx="1"/>
          </p:nvPr>
        </p:nvSpPr>
        <p:spPr>
          <a:xfrm>
            <a:off x="457200" y="1570038"/>
            <a:ext cx="8229600" cy="3840163"/>
          </a:xfrm>
        </p:spPr>
        <p:txBody>
          <a:bodyPr/>
          <a:lstStyle/>
          <a:p>
            <a:r>
              <a:rPr lang="en-US" dirty="0" smtClean="0"/>
              <a:t>Four interviews</a:t>
            </a:r>
          </a:p>
          <a:p>
            <a:r>
              <a:rPr lang="en-US" dirty="0" smtClean="0"/>
              <a:t>One hour long each</a:t>
            </a:r>
          </a:p>
          <a:p>
            <a:r>
              <a:rPr lang="en-US" dirty="0" smtClean="0"/>
              <a:t>Done around the midterm</a:t>
            </a:r>
          </a:p>
          <a:p>
            <a:r>
              <a:rPr lang="en-US" dirty="0" smtClean="0"/>
              <a:t>Average-to-good students</a:t>
            </a:r>
            <a:endParaRPr lang="en-US" dirty="0"/>
          </a:p>
        </p:txBody>
      </p:sp>
      <p:sp>
        <p:nvSpPr>
          <p:cNvPr id="4" name="Slide Number Placeholder 3"/>
          <p:cNvSpPr>
            <a:spLocks noGrp="1"/>
          </p:cNvSpPr>
          <p:nvPr>
            <p:ph type="sldNum" sz="quarter" idx="12"/>
          </p:nvPr>
        </p:nvSpPr>
        <p:spPr/>
        <p:txBody>
          <a:bodyPr/>
          <a:lstStyle/>
          <a:p>
            <a:fld id="{B11EC9A9-B030-46CF-A04E-7E880ED7B8DC}"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52600" y="1219201"/>
            <a:ext cx="5600829" cy="1200329"/>
          </a:xfrm>
          <a:prstGeom prst="rect">
            <a:avLst/>
          </a:prstGeom>
          <a:noFill/>
        </p:spPr>
        <p:txBody>
          <a:bodyPr wrap="square" rtlCol="0">
            <a:spAutoFit/>
          </a:bodyPr>
          <a:lstStyle/>
          <a:p>
            <a:pPr algn="ctr"/>
            <a:r>
              <a:rPr lang="en-US" sz="3600" dirty="0" smtClean="0"/>
              <a:t>Observation From Interviews</a:t>
            </a:r>
          </a:p>
          <a:p>
            <a:pPr algn="ctr"/>
            <a:endParaRPr lang="en-US" sz="3600" dirty="0"/>
          </a:p>
        </p:txBody>
      </p:sp>
      <p:sp>
        <p:nvSpPr>
          <p:cNvPr id="5" name="TextBox 4"/>
          <p:cNvSpPr txBox="1"/>
          <p:nvPr/>
        </p:nvSpPr>
        <p:spPr>
          <a:xfrm>
            <a:off x="0" y="2209800"/>
            <a:ext cx="9144000" cy="2646878"/>
          </a:xfrm>
          <a:prstGeom prst="rect">
            <a:avLst/>
          </a:prstGeom>
          <a:noFill/>
        </p:spPr>
        <p:txBody>
          <a:bodyPr wrap="square" rtlCol="0">
            <a:spAutoFit/>
          </a:bodyPr>
          <a:lstStyle/>
          <a:p>
            <a:pPr algn="ctr"/>
            <a:r>
              <a:rPr lang="en-US" sz="16600" dirty="0" smtClean="0">
                <a:latin typeface="Britannic Bold" pitchFamily="34" charset="0"/>
              </a:rPr>
              <a:t>1 of 2</a:t>
            </a:r>
            <a:endParaRPr lang="en-US" sz="16600" dirty="0">
              <a:latin typeface="Britannic Bold" pitchFamily="34" charset="0"/>
            </a:endParaRPr>
          </a:p>
        </p:txBody>
      </p:sp>
      <p:sp>
        <p:nvSpPr>
          <p:cNvPr id="6" name="Slide Number Placeholder 5"/>
          <p:cNvSpPr>
            <a:spLocks noGrp="1"/>
          </p:cNvSpPr>
          <p:nvPr>
            <p:ph type="sldNum" sz="quarter" idx="12"/>
          </p:nvPr>
        </p:nvSpPr>
        <p:spPr/>
        <p:txBody>
          <a:bodyPr/>
          <a:lstStyle/>
          <a:p>
            <a:fld id="{B11EC9A9-B030-46CF-A04E-7E880ED7B8DC}"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4191000"/>
            <a:ext cx="8229600" cy="1066800"/>
          </a:xfrm>
          <a:prstGeom prst="rect">
            <a:avLst/>
          </a:prstGeom>
          <a:solidFill>
            <a:srgbClr val="E7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457200" y="1828800"/>
            <a:ext cx="8229600" cy="1066800"/>
          </a:xfrm>
          <a:prstGeom prst="rect">
            <a:avLst/>
          </a:prstGeom>
          <a:solidFill>
            <a:srgbClr val="E7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ontent Placeholder 1"/>
          <p:cNvSpPr>
            <a:spLocks noGrp="1"/>
          </p:cNvSpPr>
          <p:nvPr>
            <p:ph idx="1"/>
          </p:nvPr>
        </p:nvSpPr>
        <p:spPr>
          <a:xfrm>
            <a:off x="457200" y="685800"/>
            <a:ext cx="8229600" cy="5745163"/>
          </a:xfrm>
        </p:spPr>
        <p:txBody>
          <a:bodyPr>
            <a:normAutofit/>
          </a:bodyPr>
          <a:lstStyle/>
          <a:p>
            <a:pPr marL="1947863" indent="-1828800"/>
            <a:r>
              <a:rPr lang="en-US" sz="2400" b="0" dirty="0">
                <a:latin typeface="Franklin Gothic Book" pitchFamily="34" charset="0"/>
                <a:cs typeface="Tahoma" pitchFamily="34" charset="0"/>
              </a:rPr>
              <a:t>Interviewer: </a:t>
            </a:r>
            <a:r>
              <a:rPr lang="en-US" sz="2400" b="0" dirty="0" smtClean="0">
                <a:latin typeface="Franklin Gothic Book" pitchFamily="34" charset="0"/>
                <a:cs typeface="Tahoma" pitchFamily="34" charset="0"/>
              </a:rPr>
              <a:t>	The error message says “the </a:t>
            </a:r>
            <a:r>
              <a:rPr lang="en-US" sz="2400" b="0" dirty="0">
                <a:latin typeface="Franklin Gothic Book" pitchFamily="34" charset="0"/>
                <a:cs typeface="Tahoma" pitchFamily="34" charset="0"/>
              </a:rPr>
              <a:t>function </a:t>
            </a:r>
            <a:r>
              <a:rPr lang="en-US" sz="2400" b="0" dirty="0" smtClean="0">
                <a:latin typeface="Franklin Gothic Book" pitchFamily="34" charset="0"/>
                <a:cs typeface="Tahoma" pitchFamily="34" charset="0"/>
              </a:rPr>
              <a:t>body.”</a:t>
            </a:r>
            <a:br>
              <a:rPr lang="en-US" sz="2400" b="0" dirty="0" smtClean="0">
                <a:latin typeface="Franklin Gothic Book" pitchFamily="34" charset="0"/>
                <a:cs typeface="Tahoma" pitchFamily="34" charset="0"/>
              </a:rPr>
            </a:br>
            <a:r>
              <a:rPr lang="en-US" sz="2400" b="0" dirty="0" smtClean="0">
                <a:latin typeface="Franklin Gothic Book" pitchFamily="34" charset="0"/>
                <a:cs typeface="Tahoma" pitchFamily="34" charset="0"/>
              </a:rPr>
              <a:t>Do </a:t>
            </a:r>
            <a:r>
              <a:rPr lang="en-US" sz="2400" b="0" dirty="0">
                <a:latin typeface="Franklin Gothic Book" pitchFamily="34" charset="0"/>
                <a:cs typeface="Tahoma" pitchFamily="34" charset="0"/>
              </a:rPr>
              <a:t>you know what </a:t>
            </a:r>
            <a:r>
              <a:rPr lang="en-US" sz="2400" b="0" dirty="0" smtClean="0">
                <a:latin typeface="Franklin Gothic Book" pitchFamily="34" charset="0"/>
                <a:cs typeface="Tahoma" pitchFamily="34" charset="0"/>
              </a:rPr>
              <a:t>“function body” </a:t>
            </a:r>
            <a:r>
              <a:rPr lang="en-US" sz="2400" b="0" dirty="0">
                <a:latin typeface="Franklin Gothic Book" pitchFamily="34" charset="0"/>
                <a:cs typeface="Tahoma" pitchFamily="34" charset="0"/>
              </a:rPr>
              <a:t>means?</a:t>
            </a:r>
          </a:p>
          <a:p>
            <a:pPr marL="1947863" indent="-1828800"/>
            <a:r>
              <a:rPr lang="en-US" sz="2400" b="0" dirty="0">
                <a:latin typeface="Franklin Gothic Book" pitchFamily="34" charset="0"/>
                <a:cs typeface="Tahoma" pitchFamily="34" charset="0"/>
              </a:rPr>
              <a:t> </a:t>
            </a:r>
          </a:p>
          <a:p>
            <a:pPr marL="1947863" indent="-1828800"/>
            <a:r>
              <a:rPr lang="en-US" sz="2400" b="0" dirty="0" smtClean="0">
                <a:latin typeface="Franklin Gothic Book" pitchFamily="34" charset="0"/>
                <a:cs typeface="Tahoma" pitchFamily="34" charset="0"/>
              </a:rPr>
              <a:t>Student:   	Nah</a:t>
            </a:r>
            <a:r>
              <a:rPr lang="en-US" sz="2400" b="0" dirty="0">
                <a:latin typeface="Franklin Gothic Book" pitchFamily="34" charset="0"/>
                <a:cs typeface="Tahoma" pitchFamily="34" charset="0"/>
              </a:rPr>
              <a:t>, the input, everything that serves as a piece of input?</a:t>
            </a:r>
          </a:p>
          <a:p>
            <a:pPr marL="1947863" indent="-1828800"/>
            <a:r>
              <a:rPr lang="en-US" sz="2400" b="0" dirty="0">
                <a:latin typeface="Franklin Gothic Book" pitchFamily="34" charset="0"/>
                <a:cs typeface="Tahoma" pitchFamily="34" charset="0"/>
              </a:rPr>
              <a:t> </a:t>
            </a:r>
          </a:p>
          <a:p>
            <a:pPr marL="1947863" indent="-1828800"/>
            <a:r>
              <a:rPr lang="en-US" sz="2400" b="0" dirty="0">
                <a:latin typeface="Franklin Gothic Book" pitchFamily="34" charset="0"/>
                <a:cs typeface="Tahoma" pitchFamily="34" charset="0"/>
              </a:rPr>
              <a:t>Interviewer: </a:t>
            </a:r>
            <a:r>
              <a:rPr lang="en-US" sz="2400" b="0" dirty="0" smtClean="0">
                <a:latin typeface="Franklin Gothic Book" pitchFamily="34" charset="0"/>
                <a:cs typeface="Tahoma" pitchFamily="34" charset="0"/>
              </a:rPr>
              <a:t>	Actually</a:t>
            </a:r>
            <a:r>
              <a:rPr lang="en-US" sz="2400" b="0" dirty="0">
                <a:latin typeface="Franklin Gothic Book" pitchFamily="34" charset="0"/>
                <a:cs typeface="Tahoma" pitchFamily="34" charset="0"/>
              </a:rPr>
              <a:t>, it's this. When DrScheme says </a:t>
            </a:r>
            <a:r>
              <a:rPr lang="en-US" sz="2400" b="0" dirty="0" smtClean="0">
                <a:latin typeface="Franklin Gothic Book" pitchFamily="34" charset="0"/>
                <a:cs typeface="Tahoma" pitchFamily="34" charset="0"/>
              </a:rPr>
              <a:t>“function body” </a:t>
            </a:r>
            <a:r>
              <a:rPr lang="en-US" sz="2400" b="0" dirty="0">
                <a:latin typeface="Franklin Gothic Book" pitchFamily="34" charset="0"/>
                <a:cs typeface="Tahoma" pitchFamily="34" charset="0"/>
              </a:rPr>
              <a:t>it means this part.</a:t>
            </a:r>
          </a:p>
          <a:p>
            <a:pPr marL="1947863" indent="-1828800"/>
            <a:r>
              <a:rPr lang="en-US" sz="2400" b="0" dirty="0">
                <a:latin typeface="Franklin Gothic Book" pitchFamily="34" charset="0"/>
                <a:cs typeface="Tahoma" pitchFamily="34" charset="0"/>
              </a:rPr>
              <a:t> </a:t>
            </a:r>
          </a:p>
          <a:p>
            <a:pPr marL="1947863" indent="-1828800"/>
            <a:r>
              <a:rPr lang="en-US" sz="2400" b="0" dirty="0" smtClean="0">
                <a:latin typeface="Franklin Gothic Book" pitchFamily="34" charset="0"/>
                <a:cs typeface="Tahoma" pitchFamily="34" charset="0"/>
              </a:rPr>
              <a:t>Student:   	Oh </a:t>
            </a:r>
            <a:r>
              <a:rPr lang="en-US" sz="2400" b="0" dirty="0">
                <a:latin typeface="Franklin Gothic Book" pitchFamily="34" charset="0"/>
                <a:cs typeface="Tahoma" pitchFamily="34" charset="0"/>
              </a:rPr>
              <a:t>man! I didn't…</a:t>
            </a:r>
          </a:p>
          <a:p>
            <a:pPr marL="1947863" indent="-1828800"/>
            <a:r>
              <a:rPr lang="en-US" sz="2400" b="0" dirty="0">
                <a:latin typeface="Franklin Gothic Book" pitchFamily="34" charset="0"/>
                <a:cs typeface="Tahoma" pitchFamily="34" charset="0"/>
              </a:rPr>
              <a:t> </a:t>
            </a:r>
          </a:p>
          <a:p>
            <a:pPr marL="1947863" indent="-1828800"/>
            <a:r>
              <a:rPr lang="en-US" sz="2400" b="0" dirty="0">
                <a:latin typeface="Franklin Gothic Book" pitchFamily="34" charset="0"/>
                <a:cs typeface="Tahoma" pitchFamily="34" charset="0"/>
              </a:rPr>
              <a:t>[The student </a:t>
            </a:r>
            <a:r>
              <a:rPr lang="en-US" sz="2400" b="0" dirty="0" smtClean="0">
                <a:latin typeface="Franklin Gothic Book" pitchFamily="34" charset="0"/>
                <a:cs typeface="Tahoma" pitchFamily="34" charset="0"/>
              </a:rPr>
              <a:t>proceeds </a:t>
            </a:r>
            <a:r>
              <a:rPr lang="en-US" sz="2400" b="0" dirty="0">
                <a:latin typeface="Franklin Gothic Book" pitchFamily="34" charset="0"/>
                <a:cs typeface="Tahoma" pitchFamily="34" charset="0"/>
              </a:rPr>
              <a:t>to fix the error successfully]</a:t>
            </a:r>
          </a:p>
          <a:p>
            <a:pPr marL="1947863" indent="-1828800"/>
            <a:endParaRPr lang="en-US" sz="2400" b="0" dirty="0">
              <a:latin typeface="Franklin Gothic Book" pitchFamily="34" charset="0"/>
              <a:cs typeface="Tahoma" pitchFamily="34" charset="0"/>
            </a:endParaRPr>
          </a:p>
        </p:txBody>
      </p:sp>
      <p:sp>
        <p:nvSpPr>
          <p:cNvPr id="5" name="Slide Number Placeholder 4"/>
          <p:cNvSpPr>
            <a:spLocks noGrp="1"/>
          </p:cNvSpPr>
          <p:nvPr>
            <p:ph type="sldNum" sz="quarter" idx="12"/>
          </p:nvPr>
        </p:nvSpPr>
        <p:spPr/>
        <p:txBody>
          <a:bodyPr/>
          <a:lstStyle/>
          <a:p>
            <a:fld id="{B11EC9A9-B030-46CF-A04E-7E880ED7B8DC}"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What </a:t>
            </a:r>
            <a:r>
              <a:rPr lang="en-US" dirty="0" smtClean="0"/>
              <a:t>DrRacket </a:t>
            </a:r>
            <a:r>
              <a:rPr lang="en-US" dirty="0" smtClean="0"/>
              <a:t>Says:</a:t>
            </a:r>
            <a:endParaRPr lang="en-US" dirty="0"/>
          </a:p>
        </p:txBody>
      </p:sp>
      <p:sp>
        <p:nvSpPr>
          <p:cNvPr id="6" name="Content Placeholder 5"/>
          <p:cNvSpPr>
            <a:spLocks noGrp="1"/>
          </p:cNvSpPr>
          <p:nvPr>
            <p:ph idx="1"/>
          </p:nvPr>
        </p:nvSpPr>
        <p:spPr/>
        <p:txBody>
          <a:bodyPr/>
          <a:lstStyle/>
          <a:p>
            <a:r>
              <a:rPr lang="en-US" i="1" dirty="0" smtClean="0">
                <a:solidFill>
                  <a:srgbClr val="C00000"/>
                </a:solidFill>
                <a:latin typeface="+mn-lt"/>
              </a:rPr>
              <a:t>define: expected only one </a:t>
            </a:r>
            <a:r>
              <a:rPr lang="en-US" i="1" u="sng" dirty="0">
                <a:solidFill>
                  <a:srgbClr val="C00000"/>
                </a:solidFill>
                <a:latin typeface="+mn-lt"/>
              </a:rPr>
              <a:t>expression</a:t>
            </a:r>
            <a:r>
              <a:rPr lang="en-US" i="1" dirty="0" smtClean="0">
                <a:solidFill>
                  <a:srgbClr val="C00000"/>
                </a:solidFill>
                <a:latin typeface="+mn-lt"/>
              </a:rPr>
              <a:t> for the </a:t>
            </a:r>
            <a:r>
              <a:rPr lang="en-US" i="1" u="sng" dirty="0">
                <a:solidFill>
                  <a:srgbClr val="C00000"/>
                </a:solidFill>
                <a:latin typeface="+mn-lt"/>
              </a:rPr>
              <a:t>function</a:t>
            </a:r>
            <a:r>
              <a:rPr lang="en-US" i="1" dirty="0" smtClean="0">
                <a:solidFill>
                  <a:srgbClr val="C00000"/>
                </a:solidFill>
                <a:latin typeface="+mn-lt"/>
              </a:rPr>
              <a:t> </a:t>
            </a:r>
            <a:r>
              <a:rPr lang="en-US" i="1" u="sng" dirty="0">
                <a:solidFill>
                  <a:srgbClr val="C00000"/>
                </a:solidFill>
                <a:latin typeface="+mn-lt"/>
              </a:rPr>
              <a:t>body</a:t>
            </a:r>
            <a:r>
              <a:rPr lang="en-US" i="1" dirty="0" smtClean="0">
                <a:solidFill>
                  <a:srgbClr val="C00000"/>
                </a:solidFill>
                <a:latin typeface="+mn-lt"/>
              </a:rPr>
              <a:t>, but found at least one extra </a:t>
            </a:r>
            <a:r>
              <a:rPr lang="en-US" i="1" u="sng" dirty="0">
                <a:solidFill>
                  <a:srgbClr val="C00000"/>
                </a:solidFill>
                <a:latin typeface="+mn-lt"/>
              </a:rPr>
              <a:t>part</a:t>
            </a:r>
            <a:r>
              <a:rPr lang="en-US" i="1" dirty="0" smtClean="0">
                <a:solidFill>
                  <a:srgbClr val="C00000"/>
                </a:solidFill>
                <a:latin typeface="+mn-lt"/>
              </a:rPr>
              <a:t>.</a:t>
            </a:r>
          </a:p>
          <a:p>
            <a:endParaRPr lang="en-US" dirty="0">
              <a:latin typeface="+mn-lt"/>
            </a:endParaRPr>
          </a:p>
        </p:txBody>
      </p:sp>
      <p:sp>
        <p:nvSpPr>
          <p:cNvPr id="4" name="Slide Number Placeholder 3"/>
          <p:cNvSpPr>
            <a:spLocks noGrp="1"/>
          </p:cNvSpPr>
          <p:nvPr>
            <p:ph type="sldNum" sz="quarter" idx="12"/>
          </p:nvPr>
        </p:nvSpPr>
        <p:spPr/>
        <p:txBody>
          <a:bodyPr/>
          <a:lstStyle/>
          <a:p>
            <a:fld id="{B11EC9A9-B030-46CF-A04E-7E880ED7B8DC}"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What the Student Sees:</a:t>
            </a:r>
            <a:endParaRPr lang="en-US" dirty="0"/>
          </a:p>
        </p:txBody>
      </p:sp>
      <p:sp>
        <p:nvSpPr>
          <p:cNvPr id="5" name="Content Placeholder 4"/>
          <p:cNvSpPr>
            <a:spLocks noGrp="1"/>
          </p:cNvSpPr>
          <p:nvPr>
            <p:ph idx="1"/>
          </p:nvPr>
        </p:nvSpPr>
        <p:spPr/>
        <p:txBody>
          <a:bodyPr/>
          <a:lstStyle/>
          <a:p>
            <a:r>
              <a:rPr lang="en-US" i="1" dirty="0" smtClean="0">
                <a:solidFill>
                  <a:srgbClr val="C00000"/>
                </a:solidFill>
                <a:latin typeface="+mn-lt"/>
              </a:rPr>
              <a:t>define: expected only one </a:t>
            </a:r>
            <a:r>
              <a:rPr lang="en-US" i="1" u="sng" dirty="0" smtClean="0">
                <a:solidFill>
                  <a:srgbClr val="C00000"/>
                </a:solidFill>
                <a:latin typeface="+mn-lt"/>
              </a:rPr>
              <a:t>thingamabob </a:t>
            </a:r>
            <a:r>
              <a:rPr lang="en-US" i="1" dirty="0" smtClean="0">
                <a:solidFill>
                  <a:srgbClr val="C00000"/>
                </a:solidFill>
                <a:latin typeface="+mn-lt"/>
              </a:rPr>
              <a:t>for the </a:t>
            </a:r>
            <a:r>
              <a:rPr lang="en-US" i="1" u="sng" dirty="0" err="1" smtClean="0">
                <a:solidFill>
                  <a:srgbClr val="C00000"/>
                </a:solidFill>
                <a:latin typeface="+mn-lt"/>
              </a:rPr>
              <a:t>geewhiz’s</a:t>
            </a:r>
            <a:r>
              <a:rPr lang="en-US" i="1" u="sng" dirty="0" smtClean="0">
                <a:solidFill>
                  <a:srgbClr val="C00000"/>
                </a:solidFill>
                <a:latin typeface="+mn-lt"/>
              </a:rPr>
              <a:t> </a:t>
            </a:r>
            <a:r>
              <a:rPr lang="en-US" i="1" u="sng" dirty="0" err="1" smtClean="0">
                <a:solidFill>
                  <a:srgbClr val="C00000"/>
                </a:solidFill>
                <a:latin typeface="+mn-lt"/>
              </a:rPr>
              <a:t>whosiewhatsit</a:t>
            </a:r>
            <a:r>
              <a:rPr lang="en-US" i="1" dirty="0" smtClean="0">
                <a:solidFill>
                  <a:srgbClr val="C00000"/>
                </a:solidFill>
                <a:latin typeface="+mn-lt"/>
              </a:rPr>
              <a:t>, but found one extra </a:t>
            </a:r>
            <a:r>
              <a:rPr lang="en-US" i="1" u="sng" dirty="0" err="1">
                <a:solidFill>
                  <a:srgbClr val="C00000"/>
                </a:solidFill>
                <a:latin typeface="+mn-lt"/>
              </a:rPr>
              <a:t>whatchamacallit</a:t>
            </a:r>
            <a:r>
              <a:rPr lang="en-US" i="1" dirty="0" smtClean="0">
                <a:solidFill>
                  <a:srgbClr val="C00000"/>
                </a:solidFill>
                <a:latin typeface="+mn-lt"/>
              </a:rPr>
              <a:t>.</a:t>
            </a:r>
          </a:p>
          <a:p>
            <a:endParaRPr lang="en-US" dirty="0">
              <a:latin typeface="+mn-lt"/>
            </a:endParaRPr>
          </a:p>
        </p:txBody>
      </p:sp>
      <p:sp>
        <p:nvSpPr>
          <p:cNvPr id="6" name="Slide Number Placeholder 5"/>
          <p:cNvSpPr>
            <a:spLocks noGrp="1"/>
          </p:cNvSpPr>
          <p:nvPr>
            <p:ph type="sldNum" sz="quarter" idx="12"/>
          </p:nvPr>
        </p:nvSpPr>
        <p:spPr/>
        <p:txBody>
          <a:bodyPr/>
          <a:lstStyle/>
          <a:p>
            <a:fld id="{B11EC9A9-B030-46CF-A04E-7E880ED7B8DC}"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38200" y="1981200"/>
            <a:ext cx="7543800" cy="1219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8" name="Rectangle 7"/>
          <p:cNvSpPr/>
          <p:nvPr/>
        </p:nvSpPr>
        <p:spPr>
          <a:xfrm>
            <a:off x="295275" y="1219200"/>
            <a:ext cx="8686800" cy="461665"/>
          </a:xfrm>
          <a:prstGeom prst="rect">
            <a:avLst/>
          </a:prstGeom>
        </p:spPr>
        <p:txBody>
          <a:bodyPr wrap="square">
            <a:spAutoFit/>
          </a:bodyPr>
          <a:lstStyle/>
          <a:p>
            <a:pPr algn="ctr">
              <a:tabLst>
                <a:tab pos="8229600" algn="r"/>
              </a:tabLst>
            </a:pPr>
            <a:r>
              <a:rPr lang="en-US" sz="2400" dirty="0" smtClean="0"/>
              <a:t>Circle an </a:t>
            </a:r>
            <a:r>
              <a:rPr lang="en-US" sz="2400" i="1" dirty="0" smtClean="0"/>
              <a:t>identifier</a:t>
            </a:r>
            <a:r>
              <a:rPr lang="en-US" sz="2400" dirty="0" smtClean="0"/>
              <a:t> in this program</a:t>
            </a:r>
          </a:p>
        </p:txBody>
      </p:sp>
      <p:sp>
        <p:nvSpPr>
          <p:cNvPr id="9" name="Rectangle 8"/>
          <p:cNvSpPr/>
          <p:nvPr/>
        </p:nvSpPr>
        <p:spPr>
          <a:xfrm>
            <a:off x="1143000" y="2209800"/>
            <a:ext cx="6781800" cy="707886"/>
          </a:xfrm>
          <a:prstGeom prst="rect">
            <a:avLst/>
          </a:prstGeom>
        </p:spPr>
        <p:txBody>
          <a:bodyPr wrap="square">
            <a:spAutoFit/>
          </a:bodyPr>
          <a:lstStyle/>
          <a:p>
            <a:r>
              <a:rPr lang="en-US" sz="2000" b="1" dirty="0" smtClean="0">
                <a:latin typeface="Courier New" pitchFamily="49" charset="0"/>
                <a:cs typeface="Courier New" pitchFamily="49" charset="0"/>
              </a:rPr>
              <a:t>(define (</a:t>
            </a:r>
            <a:r>
              <a:rPr lang="en-US" sz="2000" b="1" dirty="0" err="1" smtClean="0">
                <a:latin typeface="Courier New" pitchFamily="49" charset="0"/>
                <a:cs typeface="Courier New" pitchFamily="49" charset="0"/>
              </a:rPr>
              <a:t>celsius</a:t>
            </a:r>
            <a:r>
              <a:rPr lang="en-US" sz="2000" b="1" dirty="0" smtClean="0">
                <a:latin typeface="Courier New" pitchFamily="49" charset="0"/>
                <a:cs typeface="Courier New" pitchFamily="49" charset="0"/>
              </a:rPr>
              <a:t>-&gt;</a:t>
            </a:r>
            <a:r>
              <a:rPr lang="en-US" sz="2000" b="1" dirty="0" err="1" smtClean="0">
                <a:latin typeface="Courier New" pitchFamily="49" charset="0"/>
                <a:cs typeface="Courier New" pitchFamily="49" charset="0"/>
              </a:rPr>
              <a:t>fahrenheit</a:t>
            </a:r>
            <a:r>
              <a:rPr lang="en-US" sz="2000" b="1" dirty="0" smtClean="0">
                <a:latin typeface="Courier New" pitchFamily="49" charset="0"/>
                <a:cs typeface="Courier New" pitchFamily="49" charset="0"/>
              </a:rPr>
              <a:t> temp)</a:t>
            </a:r>
          </a:p>
          <a:p>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 (+ (* temp 9/5) 32))</a:t>
            </a:r>
          </a:p>
        </p:txBody>
      </p:sp>
      <p:sp>
        <p:nvSpPr>
          <p:cNvPr id="5" name="Slide Number Placeholder 4"/>
          <p:cNvSpPr>
            <a:spLocks noGrp="1"/>
          </p:cNvSpPr>
          <p:nvPr>
            <p:ph type="sldNum" sz="quarter" idx="12"/>
          </p:nvPr>
        </p:nvSpPr>
        <p:spPr/>
        <p:txBody>
          <a:bodyPr/>
          <a:lstStyle/>
          <a:p>
            <a:fld id="{B11EC9A9-B030-46CF-A04E-7E880ED7B8DC}" type="slidenum">
              <a:rPr lang="en-US" smtClean="0"/>
              <a:pPr/>
              <a:t>19</a:t>
            </a:fld>
            <a:endParaRPr lang="en-US"/>
          </a:p>
        </p:txBody>
      </p:sp>
      <p:sp>
        <p:nvSpPr>
          <p:cNvPr id="2" name="Oval 1"/>
          <p:cNvSpPr/>
          <p:nvPr/>
        </p:nvSpPr>
        <p:spPr>
          <a:xfrm>
            <a:off x="2362200" y="2520122"/>
            <a:ext cx="838200" cy="419100"/>
          </a:xfrm>
          <a:prstGeom prst="ellipse">
            <a:avLst/>
          </a:prstGeom>
          <a:solidFill>
            <a:schemeClr val="accent1">
              <a:lumMod val="75000"/>
              <a:alpha val="34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12" name="Oval 11"/>
          <p:cNvSpPr/>
          <p:nvPr/>
        </p:nvSpPr>
        <p:spPr>
          <a:xfrm>
            <a:off x="3886200" y="2563744"/>
            <a:ext cx="533400" cy="331856"/>
          </a:xfrm>
          <a:prstGeom prst="ellipse">
            <a:avLst/>
          </a:prstGeom>
          <a:solidFill>
            <a:schemeClr val="accent2">
              <a:lumMod val="40000"/>
              <a:lumOff val="60000"/>
              <a:alpha val="34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4" name="TextBox 3"/>
          <p:cNvSpPr txBox="1"/>
          <p:nvPr/>
        </p:nvSpPr>
        <p:spPr>
          <a:xfrm>
            <a:off x="1524000" y="2817852"/>
            <a:ext cx="971741" cy="369332"/>
          </a:xfrm>
          <a:prstGeom prst="rect">
            <a:avLst/>
          </a:prstGeom>
          <a:noFill/>
        </p:spPr>
        <p:txBody>
          <a:bodyPr wrap="none" rtlCol="0">
            <a:spAutoFit/>
          </a:bodyPr>
          <a:lstStyle/>
          <a:p>
            <a:r>
              <a:rPr lang="en-US" b="1" dirty="0" smtClean="0">
                <a:solidFill>
                  <a:schemeClr val="accent1">
                    <a:lumMod val="75000"/>
                  </a:schemeClr>
                </a:solidFill>
                <a:latin typeface="Bell MT" pitchFamily="18" charset="0"/>
              </a:rPr>
              <a:t>RIGHT</a:t>
            </a:r>
            <a:endParaRPr lang="en-US" b="1" dirty="0">
              <a:solidFill>
                <a:schemeClr val="accent1">
                  <a:lumMod val="75000"/>
                </a:schemeClr>
              </a:solidFill>
              <a:latin typeface="Bell MT" pitchFamily="18" charset="0"/>
            </a:endParaRPr>
          </a:p>
        </p:txBody>
      </p:sp>
      <p:sp>
        <p:nvSpPr>
          <p:cNvPr id="13" name="TextBox 12"/>
          <p:cNvSpPr txBox="1"/>
          <p:nvPr/>
        </p:nvSpPr>
        <p:spPr>
          <a:xfrm>
            <a:off x="4400550" y="2817852"/>
            <a:ext cx="1121654" cy="369332"/>
          </a:xfrm>
          <a:prstGeom prst="rect">
            <a:avLst/>
          </a:prstGeom>
          <a:noFill/>
        </p:spPr>
        <p:txBody>
          <a:bodyPr wrap="none" rtlCol="0">
            <a:spAutoFit/>
          </a:bodyPr>
          <a:lstStyle/>
          <a:p>
            <a:r>
              <a:rPr lang="en-US" b="1" dirty="0" smtClean="0">
                <a:solidFill>
                  <a:srgbClr val="FF0000"/>
                </a:solidFill>
                <a:latin typeface="Bell MT" pitchFamily="18" charset="0"/>
              </a:rPr>
              <a:t>WRONG</a:t>
            </a:r>
            <a:endParaRPr lang="en-US" b="1" dirty="0">
              <a:solidFill>
                <a:srgbClr val="FF0000"/>
              </a:solidFill>
              <a:latin typeface="Bell MT" pitchFamily="18" charset="0"/>
            </a:endParaRPr>
          </a:p>
        </p:txBody>
      </p:sp>
    </p:spTree>
    <p:extLst>
      <p:ext uri="{BB962C8B-B14F-4D97-AF65-F5344CB8AC3E}">
        <p14:creationId xmlns:p14="http://schemas.microsoft.com/office/powerpoint/2010/main" xmlns="" val="17861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12" grpId="0" animBg="1"/>
      <p:bldP spid="4"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4" cstate="print"/>
          <a:srcRect/>
          <a:stretch>
            <a:fillRect/>
          </a:stretch>
        </p:blipFill>
        <p:spPr bwMode="auto">
          <a:xfrm>
            <a:off x="381000" y="1057275"/>
            <a:ext cx="7848600" cy="5419725"/>
          </a:xfrm>
          <a:prstGeom prst="rect">
            <a:avLst/>
          </a:prstGeom>
          <a:noFill/>
          <a:ln w="9525">
            <a:noFill/>
            <a:miter lim="800000"/>
            <a:headEnd/>
            <a:tailEnd/>
          </a:ln>
          <a:effectLst/>
        </p:spPr>
      </p:pic>
      <p:sp>
        <p:nvSpPr>
          <p:cNvPr id="3" name="Slide Number Placeholder 2"/>
          <p:cNvSpPr>
            <a:spLocks noGrp="1"/>
          </p:cNvSpPr>
          <p:nvPr>
            <p:ph type="sldNum" sz="quarter" idx="12"/>
          </p:nvPr>
        </p:nvSpPr>
        <p:spPr/>
        <p:txBody>
          <a:bodyPr/>
          <a:lstStyle/>
          <a:p>
            <a:fld id="{B11EC9A9-B030-46CF-A04E-7E880ED7B8DC}" type="slidenum">
              <a:rPr lang="en-US" smtClean="0"/>
              <a:pPr/>
              <a:t>2</a:t>
            </a:fld>
            <a:endParaRPr lang="en-US" dirty="0"/>
          </a:p>
        </p:txBody>
      </p:sp>
      <p:pic>
        <p:nvPicPr>
          <p:cNvPr id="1028" name="Picture 4"/>
          <p:cNvPicPr>
            <a:picLocks noChangeAspect="1" noChangeArrowheads="1"/>
          </p:cNvPicPr>
          <p:nvPr/>
        </p:nvPicPr>
        <p:blipFill>
          <a:blip r:embed="rId5" cstate="print"/>
          <a:srcRect/>
          <a:stretch>
            <a:fillRect/>
          </a:stretch>
        </p:blipFill>
        <p:spPr bwMode="auto">
          <a:xfrm>
            <a:off x="838200" y="533400"/>
            <a:ext cx="7848600" cy="5419725"/>
          </a:xfrm>
          <a:prstGeom prst="rect">
            <a:avLst/>
          </a:prstGeom>
          <a:noFill/>
          <a:ln w="9525">
            <a:noFill/>
            <a:miter lim="800000"/>
            <a:headEnd/>
            <a:tailEnd/>
          </a:ln>
          <a:effectLst/>
        </p:spPr>
      </p:pic>
      <p:sp>
        <p:nvSpPr>
          <p:cNvPr id="8" name="Rectangle 7"/>
          <p:cNvSpPr/>
          <p:nvPr/>
        </p:nvSpPr>
        <p:spPr>
          <a:xfrm>
            <a:off x="685800" y="3276600"/>
            <a:ext cx="4267200" cy="838200"/>
          </a:xfrm>
          <a:prstGeom prst="rect">
            <a:avLst/>
          </a:prstGeom>
          <a:noFill/>
          <a:ln w="76200">
            <a:solidFill>
              <a:schemeClr val="tx1"/>
            </a:solidFill>
            <a:miter lim="800000"/>
            <a:headEnd/>
            <a:tailEnd/>
          </a:ln>
          <a:effectLst>
            <a:outerShdw blurRad="190500" dist="2413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pic>
        <p:nvPicPr>
          <p:cNvPr id="51202" name="Picture 2"/>
          <p:cNvPicPr>
            <a:picLocks noChangeAspect="1" noChangeArrowheads="1"/>
          </p:cNvPicPr>
          <p:nvPr/>
        </p:nvPicPr>
        <p:blipFill>
          <a:blip r:embed="rId6" cstate="print"/>
          <a:srcRect l="490"/>
          <a:stretch>
            <a:fillRect/>
          </a:stretch>
        </p:blipFill>
        <p:spPr bwMode="auto">
          <a:xfrm>
            <a:off x="2384946" y="3505200"/>
            <a:ext cx="4615929" cy="1009650"/>
          </a:xfrm>
          <a:prstGeom prst="rect">
            <a:avLst/>
          </a:prstGeom>
          <a:noFill/>
          <a:ln w="76200">
            <a:solidFill>
              <a:schemeClr val="tx1"/>
            </a:solidFill>
            <a:miter lim="800000"/>
            <a:headEnd/>
            <a:tailEnd/>
          </a:ln>
          <a:effectLst>
            <a:outerShdw blurRad="190500" dist="241300" dir="2700000" algn="tl" rotWithShape="0">
              <a:prstClr val="black">
                <a:alpha val="40000"/>
              </a:prstClr>
            </a:outerShdw>
          </a:effectLst>
        </p:spPr>
      </p:pic>
      <p:pic>
        <p:nvPicPr>
          <p:cNvPr id="51203" name="Picture 3"/>
          <p:cNvPicPr>
            <a:picLocks noChangeAspect="1" noChangeArrowheads="1"/>
          </p:cNvPicPr>
          <p:nvPr/>
        </p:nvPicPr>
        <p:blipFill>
          <a:blip r:embed="rId7" cstate="print"/>
          <a:srcRect/>
          <a:stretch>
            <a:fillRect/>
          </a:stretch>
        </p:blipFill>
        <p:spPr bwMode="auto">
          <a:xfrm>
            <a:off x="4038600" y="4114800"/>
            <a:ext cx="4733925" cy="923925"/>
          </a:xfrm>
          <a:prstGeom prst="rect">
            <a:avLst/>
          </a:prstGeom>
          <a:noFill/>
          <a:ln w="76200">
            <a:solidFill>
              <a:schemeClr val="tx1"/>
            </a:solidFill>
            <a:miter lim="800000"/>
            <a:headEnd/>
            <a:tailEnd/>
          </a:ln>
          <a:effectLst>
            <a:outerShdw blurRad="190500" dist="241300" dir="2700000" algn="tl" rotWithShape="0">
              <a:prstClr val="black">
                <a:alpha val="40000"/>
              </a:prstClr>
            </a:outerShdw>
          </a:effectLst>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0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3276601"/>
            <a:ext cx="8839200" cy="32766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6" name="Rectangle 5"/>
          <p:cNvSpPr/>
          <p:nvPr/>
        </p:nvSpPr>
        <p:spPr>
          <a:xfrm>
            <a:off x="152400" y="1066800"/>
            <a:ext cx="8839200" cy="2057400"/>
          </a:xfrm>
          <a:prstGeom prst="rect">
            <a:avLst/>
          </a:prstGeom>
          <a:solidFill>
            <a:srgbClr val="E7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04800" y="381002"/>
            <a:ext cx="8686800" cy="2616101"/>
          </a:xfrm>
          <a:prstGeom prst="rect">
            <a:avLst/>
          </a:prstGeom>
        </p:spPr>
        <p:txBody>
          <a:bodyPr wrap="square">
            <a:spAutoFit/>
          </a:bodyPr>
          <a:lstStyle/>
          <a:p>
            <a:pPr algn="ctr">
              <a:tabLst>
                <a:tab pos="8229600" algn="r"/>
              </a:tabLst>
            </a:pPr>
            <a:r>
              <a:rPr lang="en-US" sz="2000" dirty="0" smtClean="0"/>
              <a:t>Circle </a:t>
            </a:r>
            <a:r>
              <a:rPr lang="en-US" sz="2000" u="sng" dirty="0"/>
              <a:t>one</a:t>
            </a:r>
            <a:r>
              <a:rPr lang="en-US" sz="2000" dirty="0"/>
              <a:t> instance of each vocabulary </a:t>
            </a:r>
            <a:r>
              <a:rPr lang="en-US" sz="2000" dirty="0" smtClean="0"/>
              <a:t>term in the code below</a:t>
            </a:r>
          </a:p>
          <a:p>
            <a:pPr>
              <a:tabLst>
                <a:tab pos="8229600" algn="r"/>
              </a:tabLst>
            </a:pPr>
            <a:endParaRPr lang="en-US" sz="1600" b="1" u="sng" dirty="0" smtClean="0"/>
          </a:p>
          <a:p>
            <a:pPr>
              <a:tabLst>
                <a:tab pos="8229600" algn="r"/>
              </a:tabLst>
            </a:pPr>
            <a:endParaRPr lang="en-US" sz="1600" b="1" u="sng" dirty="0" smtClean="0"/>
          </a:p>
          <a:p>
            <a:pPr>
              <a:tabLst>
                <a:tab pos="8229600" algn="r"/>
              </a:tabLst>
            </a:pPr>
            <a:r>
              <a:rPr lang="en-US" sz="1600" b="1" u="sng" dirty="0" smtClean="0"/>
              <a:t>Vocabulary </a:t>
            </a:r>
            <a:r>
              <a:rPr lang="en-US" sz="1600" b="1" u="sng" dirty="0"/>
              <a:t>term	Sample usage</a:t>
            </a:r>
          </a:p>
          <a:p>
            <a:pPr>
              <a:tabLst>
                <a:tab pos="463550" algn="l"/>
                <a:tab pos="8229600" algn="r"/>
              </a:tabLst>
            </a:pPr>
            <a:endParaRPr lang="en-US" sz="1600" dirty="0" smtClean="0"/>
          </a:p>
          <a:p>
            <a:pPr>
              <a:tabLst>
                <a:tab pos="463550" algn="l"/>
                <a:tab pos="8229600" algn="r"/>
              </a:tabLst>
            </a:pPr>
            <a:r>
              <a:rPr lang="en-US" sz="1600" dirty="0" smtClean="0"/>
              <a:t>Q1.	Argument	&gt;: </a:t>
            </a:r>
            <a:r>
              <a:rPr lang="en-US" sz="1600" dirty="0"/>
              <a:t>expects at least 2 arguments, given 1</a:t>
            </a:r>
          </a:p>
          <a:p>
            <a:pPr>
              <a:tabLst>
                <a:tab pos="463550" algn="l"/>
                <a:tab pos="8229600" algn="r"/>
              </a:tabLst>
            </a:pPr>
            <a:r>
              <a:rPr lang="en-US" sz="1600" dirty="0"/>
              <a:t>Q2.	</a:t>
            </a:r>
            <a:r>
              <a:rPr lang="en-US" sz="1600" dirty="0" smtClean="0"/>
              <a:t>Selector	this </a:t>
            </a:r>
            <a:r>
              <a:rPr lang="en-US" sz="1600" dirty="0"/>
              <a:t>selector expects 1 argument, here it is provided 0 arguments</a:t>
            </a:r>
          </a:p>
          <a:p>
            <a:pPr>
              <a:tabLst>
                <a:tab pos="463550" algn="l"/>
                <a:tab pos="8229600" algn="r"/>
              </a:tabLst>
            </a:pPr>
            <a:r>
              <a:rPr lang="en-US" sz="1600" dirty="0"/>
              <a:t>Q3.	Procedure 	this procedure expects 2 arguments, here it is provided 0 arguments</a:t>
            </a:r>
          </a:p>
          <a:p>
            <a:pPr>
              <a:tabLst>
                <a:tab pos="463550" algn="l"/>
                <a:tab pos="8229600" algn="r"/>
              </a:tabLst>
            </a:pPr>
            <a:r>
              <a:rPr lang="en-US" sz="1600" dirty="0"/>
              <a:t>Q4.	Expression	expected at least two expressions after `and</a:t>
            </a:r>
            <a:r>
              <a:rPr lang="en-US" sz="1600" dirty="0" smtClean="0"/>
              <a:t>', but </a:t>
            </a:r>
            <a:r>
              <a:rPr lang="en-US" sz="1600" dirty="0"/>
              <a:t>found only one expression</a:t>
            </a:r>
          </a:p>
          <a:p>
            <a:pPr>
              <a:tabLst>
                <a:tab pos="463550" algn="l"/>
                <a:tab pos="8229600" algn="r"/>
              </a:tabLst>
            </a:pPr>
            <a:r>
              <a:rPr lang="en-US" sz="1600" dirty="0"/>
              <a:t>Q5.	Predicate	this predicate expects 1 argument</a:t>
            </a:r>
            <a:r>
              <a:rPr lang="en-US" sz="1600" dirty="0" smtClean="0"/>
              <a:t>, here </a:t>
            </a:r>
            <a:r>
              <a:rPr lang="en-US" sz="1600" dirty="0"/>
              <a:t>it is provided 2 </a:t>
            </a:r>
            <a:r>
              <a:rPr lang="en-US" sz="1600" dirty="0" smtClean="0"/>
              <a:t>arguments</a:t>
            </a:r>
            <a:endParaRPr lang="en-US" sz="1600" dirty="0"/>
          </a:p>
        </p:txBody>
      </p:sp>
      <p:sp>
        <p:nvSpPr>
          <p:cNvPr id="9" name="Rectangle 8"/>
          <p:cNvSpPr/>
          <p:nvPr/>
        </p:nvSpPr>
        <p:spPr>
          <a:xfrm>
            <a:off x="228600" y="3368459"/>
            <a:ext cx="8839200" cy="3108543"/>
          </a:xfrm>
          <a:prstGeom prst="rect">
            <a:avLst/>
          </a:prstGeom>
        </p:spPr>
        <p:txBody>
          <a:bodyPr wrap="square">
            <a:spAutoFit/>
          </a:bodyPr>
          <a:lstStyle/>
          <a:p>
            <a:r>
              <a:rPr lang="en-US" sz="1400" b="1" dirty="0" smtClean="0">
                <a:latin typeface="Courier New" pitchFamily="49" charset="0"/>
                <a:cs typeface="Courier New" pitchFamily="49" charset="0"/>
              </a:rPr>
              <a:t>;; (make-book number string </a:t>
            </a:r>
            <a:r>
              <a:rPr lang="en-US" sz="1400" b="1" dirty="0" err="1" smtClean="0">
                <a:latin typeface="Courier New" pitchFamily="49" charset="0"/>
                <a:cs typeface="Courier New" pitchFamily="49" charset="0"/>
              </a:rPr>
              <a:t>string</a:t>
            </a:r>
            <a:r>
              <a:rPr lang="en-US" sz="1400" b="1" dirty="0" smtClean="0">
                <a:latin typeface="Courier New" pitchFamily="49" charset="0"/>
                <a:cs typeface="Courier New" pitchFamily="49" charset="0"/>
              </a:rPr>
              <a:t> number </a:t>
            </a:r>
            <a:r>
              <a:rPr lang="en-US" sz="1400" b="1" dirty="0" err="1" smtClean="0">
                <a:latin typeface="Courier New" pitchFamily="49" charset="0"/>
                <a:cs typeface="Courier New" pitchFamily="49" charset="0"/>
              </a:rPr>
              <a:t>number</a:t>
            </a:r>
            <a:r>
              <a:rPr lang="en-US" sz="1400" b="1" dirty="0" smtClean="0">
                <a:latin typeface="Courier New" pitchFamily="49" charset="0"/>
                <a:cs typeface="Courier New" pitchFamily="49" charset="0"/>
              </a:rPr>
              <a:t> </a:t>
            </a:r>
            <a:r>
              <a:rPr lang="en-US" sz="1400" b="1" dirty="0" err="1" smtClean="0">
                <a:latin typeface="Courier New" pitchFamily="49" charset="0"/>
                <a:cs typeface="Courier New" pitchFamily="49" charset="0"/>
              </a:rPr>
              <a:t>bst</a:t>
            </a:r>
            <a:r>
              <a:rPr lang="en-US" sz="1400" b="1" dirty="0" smtClean="0">
                <a:latin typeface="Courier New" pitchFamily="49" charset="0"/>
                <a:cs typeface="Courier New" pitchFamily="49" charset="0"/>
              </a:rPr>
              <a:t> </a:t>
            </a:r>
            <a:r>
              <a:rPr lang="en-US" sz="1400" b="1" dirty="0" err="1" smtClean="0">
                <a:latin typeface="Courier New" pitchFamily="49" charset="0"/>
                <a:cs typeface="Courier New" pitchFamily="49" charset="0"/>
              </a:rPr>
              <a:t>bst</a:t>
            </a:r>
            <a:r>
              <a:rPr lang="en-US" sz="1400" b="1" dirty="0" smtClean="0">
                <a:latin typeface="Courier New" pitchFamily="49" charset="0"/>
                <a:cs typeface="Courier New" pitchFamily="49" charset="0"/>
              </a:rPr>
              <a:t>) </a:t>
            </a:r>
          </a:p>
          <a:p>
            <a:r>
              <a:rPr lang="en-US" sz="1400" b="1" dirty="0" smtClean="0">
                <a:latin typeface="Courier New" pitchFamily="49" charset="0"/>
                <a:cs typeface="Courier New" pitchFamily="49" charset="0"/>
              </a:rPr>
              <a:t>(define-</a:t>
            </a:r>
            <a:r>
              <a:rPr lang="en-US" sz="1400" b="1" dirty="0" err="1" smtClean="0">
                <a:latin typeface="Courier New" pitchFamily="49" charset="0"/>
                <a:cs typeface="Courier New" pitchFamily="49" charset="0"/>
              </a:rPr>
              <a:t>struct</a:t>
            </a:r>
            <a:r>
              <a:rPr lang="en-US" sz="1400" b="1" dirty="0" smtClean="0">
                <a:latin typeface="Courier New" pitchFamily="49" charset="0"/>
                <a:cs typeface="Courier New" pitchFamily="49" charset="0"/>
              </a:rPr>
              <a:t> book (</a:t>
            </a:r>
            <a:r>
              <a:rPr lang="en-US" sz="1400" b="1" dirty="0" err="1" smtClean="0">
                <a:latin typeface="Courier New" pitchFamily="49" charset="0"/>
                <a:cs typeface="Courier New" pitchFamily="49" charset="0"/>
              </a:rPr>
              <a:t>isbn</a:t>
            </a:r>
            <a:r>
              <a:rPr lang="en-US" sz="1400" b="1" dirty="0" smtClean="0">
                <a:latin typeface="Courier New" pitchFamily="49" charset="0"/>
                <a:cs typeface="Courier New" pitchFamily="49" charset="0"/>
              </a:rPr>
              <a:t> title author year copies left right))</a:t>
            </a:r>
          </a:p>
          <a:p>
            <a:endParaRPr lang="en-US" sz="1400" b="1" dirty="0" smtClean="0">
              <a:latin typeface="Courier New" pitchFamily="49" charset="0"/>
              <a:cs typeface="Courier New" pitchFamily="49" charset="0"/>
            </a:endParaRPr>
          </a:p>
          <a:p>
            <a:r>
              <a:rPr lang="en-US" sz="1400" b="1" dirty="0" smtClean="0">
                <a:latin typeface="Courier New" pitchFamily="49" charset="0"/>
                <a:cs typeface="Courier New" pitchFamily="49" charset="0"/>
              </a:rPr>
              <a:t>;; this-edition?:  </a:t>
            </a:r>
            <a:r>
              <a:rPr lang="en-US" sz="1400" b="1" dirty="0" err="1" smtClean="0">
                <a:latin typeface="Courier New" pitchFamily="49" charset="0"/>
                <a:cs typeface="Courier New" pitchFamily="49" charset="0"/>
              </a:rPr>
              <a:t>bst</a:t>
            </a:r>
            <a:r>
              <a:rPr lang="en-US" sz="1400" b="1" dirty="0" smtClean="0">
                <a:latin typeface="Courier New" pitchFamily="49" charset="0"/>
                <a:cs typeface="Courier New" pitchFamily="49" charset="0"/>
              </a:rPr>
              <a:t> number </a:t>
            </a:r>
            <a:r>
              <a:rPr lang="en-US" sz="1400" b="1" dirty="0" err="1" smtClean="0">
                <a:latin typeface="Courier New" pitchFamily="49" charset="0"/>
                <a:cs typeface="Courier New" pitchFamily="49" charset="0"/>
              </a:rPr>
              <a:t>number</a:t>
            </a:r>
            <a:r>
              <a:rPr lang="en-US" sz="1400" b="1" dirty="0" smtClean="0">
                <a:latin typeface="Courier New" pitchFamily="49" charset="0"/>
                <a:cs typeface="Courier New" pitchFamily="49" charset="0"/>
              </a:rPr>
              <a:t> -&gt; </a:t>
            </a:r>
            <a:r>
              <a:rPr lang="en-US" sz="1400" b="1" dirty="0" err="1" smtClean="0">
                <a:latin typeface="Courier New" pitchFamily="49" charset="0"/>
                <a:cs typeface="Courier New" pitchFamily="49" charset="0"/>
              </a:rPr>
              <a:t>boolean</a:t>
            </a:r>
            <a:endParaRPr lang="en-US" sz="1400" b="1" dirty="0" smtClean="0">
              <a:latin typeface="Courier New" pitchFamily="49" charset="0"/>
              <a:cs typeface="Courier New" pitchFamily="49" charset="0"/>
            </a:endParaRPr>
          </a:p>
          <a:p>
            <a:r>
              <a:rPr lang="en-US" sz="1400" b="1" dirty="0" smtClean="0">
                <a:latin typeface="Courier New" pitchFamily="49" charset="0"/>
                <a:cs typeface="Courier New" pitchFamily="49" charset="0"/>
              </a:rPr>
              <a:t>;; Consumes a binary search tree, an ISBN number, and a year, and produces true </a:t>
            </a:r>
          </a:p>
          <a:p>
            <a:r>
              <a:rPr lang="en-US" sz="1400" b="1" dirty="0" smtClean="0">
                <a:latin typeface="Courier New" pitchFamily="49" charset="0"/>
                <a:cs typeface="Courier New" pitchFamily="49" charset="0"/>
              </a:rPr>
              <a:t>;; if the book with the given ISBN number was published in the given year</a:t>
            </a:r>
          </a:p>
          <a:p>
            <a:r>
              <a:rPr lang="en-US" sz="1400" b="1" dirty="0" smtClean="0">
                <a:latin typeface="Courier New" pitchFamily="49" charset="0"/>
                <a:cs typeface="Courier New" pitchFamily="49" charset="0"/>
              </a:rPr>
              <a:t>(define (this-edition? a-</a:t>
            </a:r>
            <a:r>
              <a:rPr lang="en-US" sz="1400" b="1" dirty="0" err="1" smtClean="0">
                <a:latin typeface="Courier New" pitchFamily="49" charset="0"/>
                <a:cs typeface="Courier New" pitchFamily="49" charset="0"/>
              </a:rPr>
              <a:t>bst</a:t>
            </a:r>
            <a:r>
              <a:rPr lang="en-US" sz="1400" b="1" dirty="0" smtClean="0">
                <a:latin typeface="Courier New" pitchFamily="49" charset="0"/>
                <a:cs typeface="Courier New" pitchFamily="49" charset="0"/>
              </a:rPr>
              <a:t> </a:t>
            </a:r>
            <a:r>
              <a:rPr lang="en-US" sz="1400" b="1" dirty="0" err="1" smtClean="0">
                <a:latin typeface="Courier New" pitchFamily="49" charset="0"/>
                <a:cs typeface="Courier New" pitchFamily="49" charset="0"/>
              </a:rPr>
              <a:t>isbn</a:t>
            </a:r>
            <a:r>
              <a:rPr lang="en-US" sz="1400" b="1" dirty="0" smtClean="0">
                <a:latin typeface="Courier New" pitchFamily="49" charset="0"/>
                <a:cs typeface="Courier New" pitchFamily="49" charset="0"/>
              </a:rPr>
              <a:t>-num year)</a:t>
            </a:r>
          </a:p>
          <a:p>
            <a:r>
              <a:rPr lang="en-US" sz="1400" b="1" dirty="0" smtClean="0">
                <a:latin typeface="Courier New" pitchFamily="49" charset="0"/>
                <a:cs typeface="Courier New" pitchFamily="49" charset="0"/>
              </a:rPr>
              <a:t>  (</a:t>
            </a:r>
            <a:r>
              <a:rPr lang="en-US" sz="1400" b="1" dirty="0" err="1" smtClean="0">
                <a:latin typeface="Courier New" pitchFamily="49" charset="0"/>
                <a:cs typeface="Courier New" pitchFamily="49" charset="0"/>
              </a:rPr>
              <a:t>cond</a:t>
            </a:r>
            <a:r>
              <a:rPr lang="en-US" sz="1400" b="1" dirty="0" smtClean="0">
                <a:latin typeface="Courier New" pitchFamily="49" charset="0"/>
                <a:cs typeface="Courier New" pitchFamily="49" charset="0"/>
              </a:rPr>
              <a:t> [(symbol? a-</a:t>
            </a:r>
            <a:r>
              <a:rPr lang="en-US" sz="1400" b="1" dirty="0" err="1" smtClean="0">
                <a:latin typeface="Courier New" pitchFamily="49" charset="0"/>
                <a:cs typeface="Courier New" pitchFamily="49" charset="0"/>
              </a:rPr>
              <a:t>bst</a:t>
            </a:r>
            <a:r>
              <a:rPr lang="en-US" sz="1400" b="1" dirty="0" smtClean="0">
                <a:latin typeface="Courier New" pitchFamily="49" charset="0"/>
                <a:cs typeface="Courier New" pitchFamily="49" charset="0"/>
              </a:rPr>
              <a:t>) false]</a:t>
            </a:r>
          </a:p>
          <a:p>
            <a:r>
              <a:rPr lang="en-US" sz="1400" b="1" dirty="0" smtClean="0">
                <a:latin typeface="Courier New" pitchFamily="49" charset="0"/>
                <a:cs typeface="Courier New" pitchFamily="49" charset="0"/>
              </a:rPr>
              <a:t>        [(book? a-</a:t>
            </a:r>
            <a:r>
              <a:rPr lang="en-US" sz="1400" b="1" dirty="0" err="1" smtClean="0">
                <a:latin typeface="Courier New" pitchFamily="49" charset="0"/>
                <a:cs typeface="Courier New" pitchFamily="49" charset="0"/>
              </a:rPr>
              <a:t>bst</a:t>
            </a:r>
            <a:r>
              <a:rPr lang="en-US" sz="1400" b="1" dirty="0" smtClean="0">
                <a:latin typeface="Courier New" pitchFamily="49" charset="0"/>
                <a:cs typeface="Courier New" pitchFamily="49" charset="0"/>
              </a:rPr>
              <a:t>) </a:t>
            </a:r>
          </a:p>
          <a:p>
            <a:r>
              <a:rPr lang="en-US" sz="1400" b="1" dirty="0" smtClean="0">
                <a:latin typeface="Courier New" pitchFamily="49" charset="0"/>
                <a:cs typeface="Courier New" pitchFamily="49" charset="0"/>
              </a:rPr>
              <a:t>         (</a:t>
            </a:r>
            <a:r>
              <a:rPr lang="en-US" sz="1400" b="1" dirty="0" err="1" smtClean="0">
                <a:latin typeface="Courier New" pitchFamily="49" charset="0"/>
                <a:cs typeface="Courier New" pitchFamily="49" charset="0"/>
              </a:rPr>
              <a:t>cond</a:t>
            </a:r>
            <a:r>
              <a:rPr lang="en-US" sz="1400" b="1" dirty="0" smtClean="0">
                <a:latin typeface="Courier New" pitchFamily="49" charset="0"/>
                <a:cs typeface="Courier New" pitchFamily="49" charset="0"/>
              </a:rPr>
              <a:t> [(= </a:t>
            </a:r>
            <a:r>
              <a:rPr lang="en-US" sz="1400" b="1" dirty="0" err="1" smtClean="0">
                <a:latin typeface="Courier New" pitchFamily="49" charset="0"/>
                <a:cs typeface="Courier New" pitchFamily="49" charset="0"/>
              </a:rPr>
              <a:t>isbn</a:t>
            </a:r>
            <a:r>
              <a:rPr lang="en-US" sz="1400" b="1" dirty="0" smtClean="0">
                <a:latin typeface="Courier New" pitchFamily="49" charset="0"/>
                <a:cs typeface="Courier New" pitchFamily="49" charset="0"/>
              </a:rPr>
              <a:t>-num (book-</a:t>
            </a:r>
            <a:r>
              <a:rPr lang="en-US" sz="1400" b="1" dirty="0" err="1" smtClean="0">
                <a:latin typeface="Courier New" pitchFamily="49" charset="0"/>
                <a:cs typeface="Courier New" pitchFamily="49" charset="0"/>
              </a:rPr>
              <a:t>isbn</a:t>
            </a:r>
            <a:r>
              <a:rPr lang="en-US" sz="1400" b="1" dirty="0" smtClean="0">
                <a:latin typeface="Courier New" pitchFamily="49" charset="0"/>
                <a:cs typeface="Courier New" pitchFamily="49" charset="0"/>
              </a:rPr>
              <a:t> a-</a:t>
            </a:r>
            <a:r>
              <a:rPr lang="en-US" sz="1400" b="1" dirty="0" err="1" smtClean="0">
                <a:latin typeface="Courier New" pitchFamily="49" charset="0"/>
                <a:cs typeface="Courier New" pitchFamily="49" charset="0"/>
              </a:rPr>
              <a:t>bst</a:t>
            </a:r>
            <a:r>
              <a:rPr lang="en-US" sz="1400" b="1" dirty="0" smtClean="0">
                <a:latin typeface="Courier New" pitchFamily="49" charset="0"/>
                <a:cs typeface="Courier New" pitchFamily="49" charset="0"/>
              </a:rPr>
              <a:t>)) </a:t>
            </a:r>
          </a:p>
          <a:p>
            <a:r>
              <a:rPr lang="en-US" sz="1400" b="1" dirty="0" smtClean="0">
                <a:latin typeface="Courier New" pitchFamily="49" charset="0"/>
                <a:cs typeface="Courier New" pitchFamily="49" charset="0"/>
              </a:rPr>
              <a:t>                (= year (book-year a-</a:t>
            </a:r>
            <a:r>
              <a:rPr lang="en-US" sz="1400" b="1" dirty="0" err="1" smtClean="0">
                <a:latin typeface="Courier New" pitchFamily="49" charset="0"/>
                <a:cs typeface="Courier New" pitchFamily="49" charset="0"/>
              </a:rPr>
              <a:t>bst</a:t>
            </a:r>
            <a:r>
              <a:rPr lang="en-US" sz="1400" b="1" dirty="0" smtClean="0">
                <a:latin typeface="Courier New" pitchFamily="49" charset="0"/>
                <a:cs typeface="Courier New" pitchFamily="49" charset="0"/>
              </a:rPr>
              <a:t>))]</a:t>
            </a:r>
          </a:p>
          <a:p>
            <a:r>
              <a:rPr lang="en-US" sz="1400" b="1" dirty="0" smtClean="0">
                <a:latin typeface="Courier New" pitchFamily="49" charset="0"/>
                <a:cs typeface="Courier New" pitchFamily="49" charset="0"/>
              </a:rPr>
              <a:t>               [(&lt; </a:t>
            </a:r>
            <a:r>
              <a:rPr lang="en-US" sz="1400" b="1" dirty="0" err="1" smtClean="0">
                <a:latin typeface="Courier New" pitchFamily="49" charset="0"/>
                <a:cs typeface="Courier New" pitchFamily="49" charset="0"/>
              </a:rPr>
              <a:t>isbn</a:t>
            </a:r>
            <a:r>
              <a:rPr lang="en-US" sz="1400" b="1" dirty="0" smtClean="0">
                <a:latin typeface="Courier New" pitchFamily="49" charset="0"/>
                <a:cs typeface="Courier New" pitchFamily="49" charset="0"/>
              </a:rPr>
              <a:t>-num (book-</a:t>
            </a:r>
            <a:r>
              <a:rPr lang="en-US" sz="1400" b="1" dirty="0" err="1" smtClean="0">
                <a:latin typeface="Courier New" pitchFamily="49" charset="0"/>
                <a:cs typeface="Courier New" pitchFamily="49" charset="0"/>
              </a:rPr>
              <a:t>isbn</a:t>
            </a:r>
            <a:r>
              <a:rPr lang="en-US" sz="1400" b="1" dirty="0" smtClean="0">
                <a:latin typeface="Courier New" pitchFamily="49" charset="0"/>
                <a:cs typeface="Courier New" pitchFamily="49" charset="0"/>
              </a:rPr>
              <a:t> a-</a:t>
            </a:r>
            <a:r>
              <a:rPr lang="en-US" sz="1400" b="1" dirty="0" err="1" smtClean="0">
                <a:latin typeface="Courier New" pitchFamily="49" charset="0"/>
                <a:cs typeface="Courier New" pitchFamily="49" charset="0"/>
              </a:rPr>
              <a:t>bst</a:t>
            </a:r>
            <a:r>
              <a:rPr lang="en-US" sz="1400" b="1" dirty="0" smtClean="0">
                <a:latin typeface="Courier New" pitchFamily="49" charset="0"/>
                <a:cs typeface="Courier New" pitchFamily="49" charset="0"/>
              </a:rPr>
              <a:t>))</a:t>
            </a:r>
          </a:p>
          <a:p>
            <a:r>
              <a:rPr lang="en-US" sz="1400" b="1" dirty="0" smtClean="0">
                <a:latin typeface="Courier New" pitchFamily="49" charset="0"/>
                <a:cs typeface="Courier New" pitchFamily="49" charset="0"/>
              </a:rPr>
              <a:t>                (this-edition? (book-left a-</a:t>
            </a:r>
            <a:r>
              <a:rPr lang="en-US" sz="1400" b="1" dirty="0" err="1" smtClean="0">
                <a:latin typeface="Courier New" pitchFamily="49" charset="0"/>
                <a:cs typeface="Courier New" pitchFamily="49" charset="0"/>
              </a:rPr>
              <a:t>bst</a:t>
            </a:r>
            <a:r>
              <a:rPr lang="en-US" sz="1400" b="1" dirty="0" smtClean="0">
                <a:latin typeface="Courier New" pitchFamily="49" charset="0"/>
                <a:cs typeface="Courier New" pitchFamily="49" charset="0"/>
              </a:rPr>
              <a:t>) </a:t>
            </a:r>
            <a:r>
              <a:rPr lang="en-US" sz="1400" b="1" dirty="0" err="1" smtClean="0">
                <a:latin typeface="Courier New" pitchFamily="49" charset="0"/>
                <a:cs typeface="Courier New" pitchFamily="49" charset="0"/>
              </a:rPr>
              <a:t>isbn</a:t>
            </a:r>
            <a:r>
              <a:rPr lang="en-US" sz="1400" b="1" dirty="0" smtClean="0">
                <a:latin typeface="Courier New" pitchFamily="49" charset="0"/>
                <a:cs typeface="Courier New" pitchFamily="49" charset="0"/>
              </a:rPr>
              <a:t>-num year)]</a:t>
            </a:r>
          </a:p>
          <a:p>
            <a:r>
              <a:rPr lang="en-US" sz="1400" b="1" dirty="0" smtClean="0">
                <a:latin typeface="Courier New" pitchFamily="49" charset="0"/>
                <a:cs typeface="Courier New" pitchFamily="49" charset="0"/>
              </a:rPr>
              <a:t>               [else (this-edition? (book-right a-</a:t>
            </a:r>
            <a:r>
              <a:rPr lang="en-US" sz="1400" b="1" dirty="0" err="1" smtClean="0">
                <a:latin typeface="Courier New" pitchFamily="49" charset="0"/>
                <a:cs typeface="Courier New" pitchFamily="49" charset="0"/>
              </a:rPr>
              <a:t>bst</a:t>
            </a:r>
            <a:r>
              <a:rPr lang="en-US" sz="1400" b="1" dirty="0" smtClean="0">
                <a:latin typeface="Courier New" pitchFamily="49" charset="0"/>
                <a:cs typeface="Courier New" pitchFamily="49" charset="0"/>
              </a:rPr>
              <a:t>) </a:t>
            </a:r>
            <a:r>
              <a:rPr lang="en-US" sz="1400" b="1" dirty="0" err="1" smtClean="0">
                <a:latin typeface="Courier New" pitchFamily="49" charset="0"/>
                <a:cs typeface="Courier New" pitchFamily="49" charset="0"/>
              </a:rPr>
              <a:t>isbn</a:t>
            </a:r>
            <a:r>
              <a:rPr lang="en-US" sz="1400" b="1" dirty="0" smtClean="0">
                <a:latin typeface="Courier New" pitchFamily="49" charset="0"/>
                <a:cs typeface="Courier New" pitchFamily="49" charset="0"/>
              </a:rPr>
              <a:t>-num year)])]))</a:t>
            </a:r>
            <a:endParaRPr lang="en-US" sz="1400" b="1" dirty="0">
              <a:latin typeface="Courier New" pitchFamily="49" charset="0"/>
              <a:cs typeface="Courier New" pitchFamily="49" charset="0"/>
            </a:endParaRPr>
          </a:p>
        </p:txBody>
      </p:sp>
      <p:sp>
        <p:nvSpPr>
          <p:cNvPr id="5" name="Slide Number Placeholder 4"/>
          <p:cNvSpPr>
            <a:spLocks noGrp="1"/>
          </p:cNvSpPr>
          <p:nvPr>
            <p:ph type="sldNum" sz="quarter" idx="12"/>
          </p:nvPr>
        </p:nvSpPr>
        <p:spPr/>
        <p:txBody>
          <a:bodyPr/>
          <a:lstStyle/>
          <a:p>
            <a:fld id="{B11EC9A9-B030-46CF-A04E-7E880ED7B8DC}" type="slidenum">
              <a:rPr lang="en-US" smtClean="0"/>
              <a:pPr/>
              <a:t>20</a:t>
            </a:fld>
            <a:endParaRPr lang="en-US"/>
          </a:p>
        </p:txBody>
      </p:sp>
      <p:sp>
        <p:nvSpPr>
          <p:cNvPr id="2" name="Rectangle 1"/>
          <p:cNvSpPr/>
          <p:nvPr/>
        </p:nvSpPr>
        <p:spPr>
          <a:xfrm>
            <a:off x="228600" y="1600200"/>
            <a:ext cx="1828800" cy="1396903"/>
          </a:xfrm>
          <a:prstGeom prst="rect">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7" name="Rectangle 6"/>
          <p:cNvSpPr/>
          <p:nvPr/>
        </p:nvSpPr>
        <p:spPr>
          <a:xfrm>
            <a:off x="2286000" y="1600200"/>
            <a:ext cx="6477000" cy="1396903"/>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Tree>
    <p:extLst>
      <p:ext uri="{BB962C8B-B14F-4D97-AF65-F5344CB8AC3E}">
        <p14:creationId xmlns:p14="http://schemas.microsoft.com/office/powerpoint/2010/main" xmlns="" val="1550129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19307" y="152400"/>
            <a:ext cx="6477000" cy="6553200"/>
          </a:xfrm>
          <a:prstGeom prst="rect">
            <a:avLst/>
          </a:prstGeom>
          <a:solidFill>
            <a:schemeClr val="bg1"/>
          </a:solidFill>
          <a:ln>
            <a:noFill/>
          </a:ln>
          <a:effectLst>
            <a:outerShdw blurRad="292100" dist="1397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2"/>
          <p:cNvPicPr>
            <a:picLocks noChangeAspect="1" noChangeArrowheads="1"/>
          </p:cNvPicPr>
          <p:nvPr/>
        </p:nvPicPr>
        <p:blipFill>
          <a:blip r:embed="rId3" cstate="print"/>
          <a:srcRect l="2134" r="12394" b="7353"/>
          <a:stretch>
            <a:fillRect/>
          </a:stretch>
        </p:blipFill>
        <p:spPr bwMode="auto">
          <a:xfrm>
            <a:off x="1371600" y="450467"/>
            <a:ext cx="6172414" cy="5638948"/>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B11EC9A9-B030-46CF-A04E-7E880ED7B8DC}" type="slidenum">
              <a:rPr lang="en-US" smtClean="0"/>
              <a:pPr/>
              <a:t>21</a:t>
            </a:fld>
            <a:endParaRPr lang="en-US" dirty="0"/>
          </a:p>
        </p:txBody>
      </p:sp>
      <p:sp>
        <p:nvSpPr>
          <p:cNvPr id="3" name="TextBox 2"/>
          <p:cNvSpPr txBox="1"/>
          <p:nvPr/>
        </p:nvSpPr>
        <p:spPr>
          <a:xfrm>
            <a:off x="1371600" y="1066800"/>
            <a:ext cx="4724400" cy="369332"/>
          </a:xfrm>
          <a:prstGeom prst="rect">
            <a:avLst/>
          </a:prstGeom>
          <a:gradFill flip="none" rotWithShape="1">
            <a:gsLst>
              <a:gs pos="0">
                <a:srgbClr val="FF0000">
                  <a:alpha val="50000"/>
                </a:srgbClr>
              </a:gs>
              <a:gs pos="50000">
                <a:schemeClr val="accent1">
                  <a:tint val="44500"/>
                  <a:satMod val="160000"/>
                  <a:alpha val="50000"/>
                </a:schemeClr>
              </a:gs>
              <a:gs pos="100000">
                <a:schemeClr val="accent1">
                  <a:tint val="23500"/>
                  <a:satMod val="160000"/>
                  <a:alpha val="50000"/>
                </a:schemeClr>
              </a:gs>
            </a:gsLst>
            <a:lin ang="0" scaled="1"/>
            <a:tileRect/>
          </a:gradFill>
        </p:spPr>
        <p:txBody>
          <a:bodyPr wrap="square" rtlCol="0">
            <a:spAutoFit/>
          </a:bodyPr>
          <a:lstStyle/>
          <a:p>
            <a:endParaRPr lang="en-US" dirty="0"/>
          </a:p>
        </p:txBody>
      </p:sp>
      <p:sp>
        <p:nvSpPr>
          <p:cNvPr id="6" name="Rectangle 5"/>
          <p:cNvSpPr/>
          <p:nvPr/>
        </p:nvSpPr>
        <p:spPr>
          <a:xfrm>
            <a:off x="5943600" y="2574758"/>
            <a:ext cx="1588168" cy="2875547"/>
          </a:xfrm>
          <a:prstGeom prst="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7" name="TextBox 6"/>
          <p:cNvSpPr txBox="1"/>
          <p:nvPr/>
        </p:nvSpPr>
        <p:spPr>
          <a:xfrm>
            <a:off x="6440383" y="5410200"/>
            <a:ext cx="798617" cy="369332"/>
          </a:xfrm>
          <a:prstGeom prst="rect">
            <a:avLst/>
          </a:prstGeom>
          <a:noFill/>
        </p:spPr>
        <p:txBody>
          <a:bodyPr wrap="none" rtlCol="0">
            <a:spAutoFit/>
          </a:bodyPr>
          <a:lstStyle/>
          <a:p>
            <a:r>
              <a:rPr lang="en-US" dirty="0" smtClean="0">
                <a:solidFill>
                  <a:schemeClr val="accent2">
                    <a:lumMod val="75000"/>
                  </a:schemeClr>
                </a:solidFill>
                <a:latin typeface="Bell MT" pitchFamily="18" charset="0"/>
              </a:rPr>
              <a:t>&lt; 50%</a:t>
            </a:r>
            <a:endParaRPr lang="en-US" dirty="0">
              <a:solidFill>
                <a:schemeClr val="accent2">
                  <a:lumMod val="75000"/>
                </a:schemeClr>
              </a:solidFill>
              <a:latin typeface="Bell MT" pitchFamily="18" charset="0"/>
            </a:endParaRPr>
          </a:p>
        </p:txBody>
      </p:sp>
      <p:sp>
        <p:nvSpPr>
          <p:cNvPr id="14" name="Rectangle 13"/>
          <p:cNvSpPr/>
          <p:nvPr/>
        </p:nvSpPr>
        <p:spPr>
          <a:xfrm>
            <a:off x="1981200" y="5779532"/>
            <a:ext cx="3733800" cy="2402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Tree>
    <p:extLst>
      <p:ext uri="{BB962C8B-B14F-4D97-AF65-F5344CB8AC3E}">
        <p14:creationId xmlns:p14="http://schemas.microsoft.com/office/powerpoint/2010/main" xmlns="" val="1651566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343400" y="5334000"/>
            <a:ext cx="3581400" cy="1219200"/>
          </a:xfrm>
          <a:prstGeom prst="rect">
            <a:avLst/>
          </a:prstGeom>
          <a:solidFill>
            <a:srgbClr val="E7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4343400" y="1905000"/>
            <a:ext cx="3581400" cy="3094037"/>
          </a:xfrm>
          <a:prstGeom prst="rect">
            <a:avLst/>
          </a:prstGeom>
          <a:solidFill>
            <a:srgbClr val="E7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Serendipitous Controlled Trials</a:t>
            </a:r>
            <a:endParaRPr lang="en-US" dirty="0"/>
          </a:p>
        </p:txBody>
      </p:sp>
      <p:sp>
        <p:nvSpPr>
          <p:cNvPr id="3" name="Content Placeholder 2"/>
          <p:cNvSpPr>
            <a:spLocks noGrp="1"/>
          </p:cNvSpPr>
          <p:nvPr>
            <p:ph idx="1"/>
          </p:nvPr>
        </p:nvSpPr>
        <p:spPr>
          <a:xfrm>
            <a:off x="1066800" y="1447800"/>
            <a:ext cx="7620000" cy="5257800"/>
          </a:xfrm>
        </p:spPr>
        <p:txBody>
          <a:bodyPr anchor="t">
            <a:normAutofit fontScale="92500" lnSpcReduction="10000"/>
          </a:bodyPr>
          <a:lstStyle/>
          <a:p>
            <a:pPr marL="0">
              <a:spcBef>
                <a:spcPts val="0"/>
              </a:spcBef>
              <a:tabLst>
                <a:tab pos="3657600" algn="ctr"/>
                <a:tab pos="5033963" algn="ctr"/>
                <a:tab pos="6175375" algn="ctr"/>
              </a:tabLst>
            </a:pPr>
            <a:r>
              <a:rPr lang="en-US" sz="2000" dirty="0" smtClean="0"/>
              <a:t>	Brown	NEU	WPI</a:t>
            </a:r>
          </a:p>
          <a:p>
            <a:pPr marL="0">
              <a:spcBef>
                <a:spcPts val="0"/>
              </a:spcBef>
              <a:tabLst>
                <a:tab pos="3657600" algn="ctr"/>
                <a:tab pos="5033963" algn="ctr"/>
                <a:tab pos="6175375" algn="ctr"/>
              </a:tabLst>
            </a:pPr>
            <a:endParaRPr lang="en-US" sz="2000" dirty="0"/>
          </a:p>
          <a:p>
            <a:pPr marL="0">
              <a:spcBef>
                <a:spcPts val="0"/>
              </a:spcBef>
              <a:tabLst>
                <a:tab pos="3657600" algn="ctr"/>
                <a:tab pos="5033963" algn="ctr"/>
                <a:tab pos="6175375" algn="ctr"/>
              </a:tabLst>
            </a:pPr>
            <a:r>
              <a:rPr lang="en-US" sz="2000" dirty="0" smtClean="0"/>
              <a:t>Primitive name	</a:t>
            </a:r>
            <a:r>
              <a:rPr lang="en-US" sz="2000" dirty="0" smtClean="0">
                <a:sym typeface="Webdings"/>
              </a:rPr>
              <a:t></a:t>
            </a:r>
          </a:p>
          <a:p>
            <a:pPr marL="0">
              <a:spcBef>
                <a:spcPts val="0"/>
              </a:spcBef>
              <a:tabLst>
                <a:tab pos="3657600" algn="ctr"/>
                <a:tab pos="5033963" algn="ctr"/>
                <a:tab pos="6175375" algn="ctr"/>
              </a:tabLst>
            </a:pPr>
            <a:r>
              <a:rPr lang="en-US" sz="2000" dirty="0" smtClean="0"/>
              <a:t>Procedure	</a:t>
            </a:r>
            <a:r>
              <a:rPr lang="en-US" sz="2000" dirty="0" smtClean="0">
                <a:sym typeface="Webdings"/>
              </a:rPr>
              <a:t></a:t>
            </a:r>
          </a:p>
          <a:p>
            <a:pPr marL="0">
              <a:spcBef>
                <a:spcPts val="0"/>
              </a:spcBef>
              <a:tabLst>
                <a:tab pos="3657600" algn="ctr"/>
                <a:tab pos="5033963" algn="ctr"/>
                <a:tab pos="6175375" algn="ctr"/>
              </a:tabLst>
            </a:pPr>
            <a:r>
              <a:rPr lang="en-US" sz="2000" dirty="0" smtClean="0">
                <a:sym typeface="Webdings"/>
              </a:rPr>
              <a:t>Primitive operator	</a:t>
            </a:r>
          </a:p>
          <a:p>
            <a:pPr marL="0">
              <a:spcBef>
                <a:spcPts val="0"/>
              </a:spcBef>
              <a:tabLst>
                <a:tab pos="3657600" algn="ctr"/>
                <a:tab pos="5033963" algn="ctr"/>
                <a:tab pos="6175375" algn="ctr"/>
              </a:tabLst>
            </a:pPr>
            <a:r>
              <a:rPr lang="en-US" sz="2000" dirty="0" smtClean="0">
                <a:sym typeface="Webdings"/>
              </a:rPr>
              <a:t>Field name		</a:t>
            </a:r>
          </a:p>
          <a:p>
            <a:pPr marL="0">
              <a:spcBef>
                <a:spcPts val="0"/>
              </a:spcBef>
              <a:tabLst>
                <a:tab pos="3657600" algn="ctr"/>
                <a:tab pos="5033963" algn="ctr"/>
                <a:tab pos="6175375" algn="ctr"/>
              </a:tabLst>
            </a:pPr>
            <a:r>
              <a:rPr lang="en-US" sz="2000" dirty="0" smtClean="0">
                <a:sym typeface="Webdings"/>
              </a:rPr>
              <a:t>Procedure application		</a:t>
            </a:r>
          </a:p>
          <a:p>
            <a:pPr marL="0">
              <a:spcBef>
                <a:spcPts val="0"/>
              </a:spcBef>
              <a:tabLst>
                <a:tab pos="3657600" algn="ctr"/>
                <a:tab pos="5033963" algn="ctr"/>
                <a:tab pos="6175375" algn="ctr"/>
              </a:tabLst>
            </a:pPr>
            <a:r>
              <a:rPr lang="en-US" sz="2000" dirty="0" smtClean="0">
                <a:sym typeface="Webdings"/>
              </a:rPr>
              <a:t>Predicate		</a:t>
            </a:r>
          </a:p>
          <a:p>
            <a:pPr marL="0">
              <a:spcBef>
                <a:spcPts val="0"/>
              </a:spcBef>
              <a:tabLst>
                <a:tab pos="3657600" algn="ctr"/>
                <a:tab pos="5033963" algn="ctr"/>
                <a:tab pos="6175375" algn="ctr"/>
              </a:tabLst>
            </a:pPr>
            <a:r>
              <a:rPr lang="en-US" sz="2000" dirty="0" smtClean="0">
                <a:sym typeface="Webdings"/>
              </a:rPr>
              <a:t>Defined name			</a:t>
            </a:r>
          </a:p>
          <a:p>
            <a:pPr marL="0">
              <a:spcBef>
                <a:spcPts val="0"/>
              </a:spcBef>
              <a:tabLst>
                <a:tab pos="3657600" algn="ctr"/>
                <a:tab pos="5033963" algn="ctr"/>
                <a:tab pos="6175375" algn="ctr"/>
              </a:tabLst>
            </a:pPr>
            <a:r>
              <a:rPr lang="en-US" sz="2000" dirty="0" smtClean="0">
                <a:sym typeface="Webdings"/>
              </a:rPr>
              <a:t>Type name			</a:t>
            </a:r>
          </a:p>
          <a:p>
            <a:pPr marL="0">
              <a:spcBef>
                <a:spcPts val="0"/>
              </a:spcBef>
              <a:tabLst>
                <a:tab pos="3657600" algn="ctr"/>
                <a:tab pos="5033963" algn="ctr"/>
                <a:tab pos="6175375" algn="ctr"/>
              </a:tabLst>
            </a:pPr>
            <a:r>
              <a:rPr lang="en-US" sz="2000" dirty="0" smtClean="0">
                <a:sym typeface="Webdings"/>
              </a:rPr>
              <a:t>Identifier			</a:t>
            </a:r>
          </a:p>
          <a:p>
            <a:pPr marL="0">
              <a:spcBef>
                <a:spcPts val="0"/>
              </a:spcBef>
              <a:tabLst>
                <a:tab pos="3657600" algn="ctr"/>
                <a:tab pos="5033963" algn="ctr"/>
                <a:tab pos="6175375" algn="ctr"/>
              </a:tabLst>
            </a:pPr>
            <a:r>
              <a:rPr lang="en-US" sz="2000" dirty="0" smtClean="0">
                <a:sym typeface="Webdings"/>
              </a:rPr>
              <a:t>Function body			</a:t>
            </a:r>
          </a:p>
          <a:p>
            <a:pPr marL="0">
              <a:spcBef>
                <a:spcPts val="0"/>
              </a:spcBef>
              <a:tabLst>
                <a:tab pos="3657600" algn="ctr"/>
                <a:tab pos="5033963" algn="ctr"/>
                <a:tab pos="6175375" algn="ctr"/>
              </a:tabLst>
            </a:pPr>
            <a:r>
              <a:rPr lang="en-US" sz="2000" dirty="0" smtClean="0">
                <a:sym typeface="Webdings"/>
              </a:rPr>
              <a:t>Function header			</a:t>
            </a:r>
          </a:p>
          <a:p>
            <a:pPr marL="0">
              <a:spcBef>
                <a:spcPts val="0"/>
              </a:spcBef>
              <a:tabLst>
                <a:tab pos="3657600" algn="ctr"/>
                <a:tab pos="5033963" algn="ctr"/>
                <a:tab pos="6175375" algn="ctr"/>
              </a:tabLst>
            </a:pPr>
            <a:endParaRPr lang="en-US" sz="2000" dirty="0" smtClean="0">
              <a:sym typeface="Webdings"/>
            </a:endParaRPr>
          </a:p>
          <a:p>
            <a:pPr marL="0">
              <a:spcBef>
                <a:spcPts val="0"/>
              </a:spcBef>
              <a:tabLst>
                <a:tab pos="3657600" algn="ctr"/>
                <a:tab pos="5033963" algn="ctr"/>
                <a:tab pos="6175375" algn="ctr"/>
              </a:tabLst>
            </a:pPr>
            <a:endParaRPr lang="en-US" sz="2000" b="0" dirty="0" smtClean="0">
              <a:sym typeface="Webdings"/>
            </a:endParaRPr>
          </a:p>
          <a:p>
            <a:pPr marL="0">
              <a:spcBef>
                <a:spcPts val="0"/>
              </a:spcBef>
              <a:tabLst>
                <a:tab pos="3657600" algn="ctr"/>
                <a:tab pos="5033963" algn="ctr"/>
                <a:tab pos="6175375" algn="ctr"/>
              </a:tabLst>
            </a:pPr>
            <a:r>
              <a:rPr lang="en-US" sz="2000" dirty="0" smtClean="0"/>
              <a:t>Argument	</a:t>
            </a:r>
            <a:r>
              <a:rPr lang="en-US" sz="2000" dirty="0" smtClean="0">
                <a:sym typeface="Webdings"/>
              </a:rPr>
              <a:t> 	 	 </a:t>
            </a:r>
            <a:endParaRPr lang="en-US" sz="2000" dirty="0" smtClean="0"/>
          </a:p>
          <a:p>
            <a:pPr marL="0">
              <a:spcBef>
                <a:spcPts val="0"/>
              </a:spcBef>
              <a:tabLst>
                <a:tab pos="3657600" algn="ctr"/>
                <a:tab pos="5033963" algn="ctr"/>
                <a:tab pos="6175375" algn="ctr"/>
              </a:tabLst>
            </a:pPr>
            <a:r>
              <a:rPr lang="en-US" sz="2000" dirty="0" smtClean="0"/>
              <a:t>Clause	</a:t>
            </a:r>
            <a:r>
              <a:rPr lang="en-US" sz="2000" dirty="0" smtClean="0">
                <a:sym typeface="Webdings"/>
              </a:rPr>
              <a:t> 	 	 </a:t>
            </a:r>
            <a:endParaRPr lang="en-US" sz="2000" dirty="0" smtClean="0"/>
          </a:p>
          <a:p>
            <a:pPr marL="0">
              <a:spcBef>
                <a:spcPts val="0"/>
              </a:spcBef>
              <a:tabLst>
                <a:tab pos="3657600" algn="ctr"/>
                <a:tab pos="5033963" algn="ctr"/>
                <a:tab pos="6175375" algn="ctr"/>
              </a:tabLst>
            </a:pPr>
            <a:r>
              <a:rPr lang="en-US" sz="2000" dirty="0" smtClean="0"/>
              <a:t>Expression	</a:t>
            </a:r>
            <a:r>
              <a:rPr lang="en-US" sz="2000" dirty="0" smtClean="0">
                <a:sym typeface="Webdings"/>
              </a:rPr>
              <a:t> 	 	 </a:t>
            </a:r>
            <a:endParaRPr lang="en-US" sz="2000" dirty="0" smtClean="0"/>
          </a:p>
          <a:p>
            <a:pPr marL="0">
              <a:spcBef>
                <a:spcPts val="0"/>
              </a:spcBef>
              <a:tabLst>
                <a:tab pos="3657600" algn="ctr"/>
                <a:tab pos="5033963" algn="ctr"/>
                <a:tab pos="6175375" algn="ctr"/>
              </a:tabLst>
            </a:pPr>
            <a:r>
              <a:rPr lang="en-US" sz="2000" dirty="0" smtClean="0"/>
              <a:t>Selector	</a:t>
            </a:r>
            <a:r>
              <a:rPr lang="en-US" sz="2000" dirty="0" smtClean="0">
                <a:sym typeface="Webdings"/>
              </a:rPr>
              <a:t> 	 	 </a:t>
            </a:r>
          </a:p>
        </p:txBody>
      </p:sp>
      <p:sp>
        <p:nvSpPr>
          <p:cNvPr id="7" name="TextBox 6"/>
          <p:cNvSpPr txBox="1"/>
          <p:nvPr/>
        </p:nvSpPr>
        <p:spPr>
          <a:xfrm>
            <a:off x="1143001" y="1447800"/>
            <a:ext cx="1843774" cy="369332"/>
          </a:xfrm>
          <a:prstGeom prst="rect">
            <a:avLst/>
          </a:prstGeom>
          <a:solidFill>
            <a:srgbClr val="E7ECFF"/>
          </a:solidFill>
          <a:ln>
            <a:solidFill>
              <a:schemeClr val="bg1"/>
            </a:solidFill>
          </a:ln>
          <a:effectLst>
            <a:outerShdw blurRad="50800" dist="38100" dir="2700000" algn="tl" rotWithShape="0">
              <a:prstClr val="black">
                <a:alpha val="40000"/>
              </a:prstClr>
            </a:outerShdw>
          </a:effectLst>
        </p:spPr>
        <p:txBody>
          <a:bodyPr wrap="none" rtlCol="0">
            <a:spAutoFit/>
          </a:bodyPr>
          <a:lstStyle/>
          <a:p>
            <a:r>
              <a:rPr lang="en-US" b="1" dirty="0" smtClean="0">
                <a:sym typeface="Webdings"/>
              </a:rPr>
              <a:t> = </a:t>
            </a:r>
            <a:r>
              <a:rPr lang="en-US" b="1" cap="small" dirty="0" smtClean="0">
                <a:sym typeface="Webdings"/>
              </a:rPr>
              <a:t>Used in Class</a:t>
            </a:r>
            <a:endParaRPr lang="en-US" b="1" cap="small" dirty="0"/>
          </a:p>
        </p:txBody>
      </p:sp>
      <p:sp>
        <p:nvSpPr>
          <p:cNvPr id="8" name="Slide Number Placeholder 7"/>
          <p:cNvSpPr>
            <a:spLocks noGrp="1"/>
          </p:cNvSpPr>
          <p:nvPr>
            <p:ph type="sldNum" sz="quarter" idx="12"/>
          </p:nvPr>
        </p:nvSpPr>
        <p:spPr/>
        <p:txBody>
          <a:bodyPr/>
          <a:lstStyle/>
          <a:p>
            <a:fld id="{B11EC9A9-B030-46CF-A04E-7E880ED7B8DC}"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7391400" y="3781961"/>
            <a:ext cx="1752600" cy="1569660"/>
          </a:xfrm>
          <a:prstGeom prst="rect">
            <a:avLst/>
          </a:prstGeom>
          <a:noFill/>
        </p:spPr>
        <p:txBody>
          <a:bodyPr wrap="square" rtlCol="0">
            <a:spAutoFit/>
          </a:bodyPr>
          <a:lstStyle/>
          <a:p>
            <a:r>
              <a:rPr lang="en-US" sz="1600" b="1" dirty="0" smtClean="0"/>
              <a:t>Number of times the word was presented to a student in an error message (WPI)</a:t>
            </a:r>
            <a:endParaRPr lang="en-US" sz="1600" b="1" dirty="0"/>
          </a:p>
        </p:txBody>
      </p:sp>
      <p:cxnSp>
        <p:nvCxnSpPr>
          <p:cNvPr id="20" name="Straight Arrow Connector 19"/>
          <p:cNvCxnSpPr/>
          <p:nvPr/>
        </p:nvCxnSpPr>
        <p:spPr>
          <a:xfrm rot="5400000" flipH="1" flipV="1">
            <a:off x="318406" y="766743"/>
            <a:ext cx="380206"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685800" y="381000"/>
            <a:ext cx="7086600" cy="646331"/>
          </a:xfrm>
          <a:prstGeom prst="rect">
            <a:avLst/>
          </a:prstGeom>
          <a:noFill/>
        </p:spPr>
        <p:txBody>
          <a:bodyPr wrap="square" rtlCol="0">
            <a:spAutoFit/>
          </a:bodyPr>
          <a:lstStyle/>
          <a:p>
            <a:r>
              <a:rPr lang="en-US" sz="2000" b="1" dirty="0" smtClean="0"/>
              <a:t>Quiz score residual</a:t>
            </a:r>
            <a:r>
              <a:rPr lang="en-US" sz="2000" dirty="0" smtClean="0"/>
              <a:t/>
            </a:r>
            <a:br>
              <a:rPr lang="en-US" sz="2000" dirty="0" smtClean="0"/>
            </a:br>
            <a:r>
              <a:rPr lang="en-US" sz="1600" dirty="0" smtClean="0"/>
              <a:t>(after factoring out word difficulty and university strength)</a:t>
            </a:r>
            <a:endParaRPr lang="en-US" sz="2000" dirty="0"/>
          </a:p>
        </p:txBody>
      </p:sp>
      <p:sp>
        <p:nvSpPr>
          <p:cNvPr id="30" name="Title 34"/>
          <p:cNvSpPr>
            <a:spLocks noGrp="1"/>
          </p:cNvSpPr>
          <p:nvPr>
            <p:ph type="title"/>
          </p:nvPr>
        </p:nvSpPr>
        <p:spPr>
          <a:xfrm>
            <a:off x="304800" y="5608638"/>
            <a:ext cx="5181600" cy="944562"/>
          </a:xfrm>
        </p:spPr>
        <p:txBody>
          <a:bodyPr/>
          <a:lstStyle/>
          <a:p>
            <a:r>
              <a:rPr lang="en-US" dirty="0" smtClean="0"/>
              <a:t> </a:t>
            </a:r>
            <a:endParaRPr lang="en-US" dirty="0"/>
          </a:p>
        </p:txBody>
      </p:sp>
      <p:sp>
        <p:nvSpPr>
          <p:cNvPr id="31" name="TextBox 30"/>
          <p:cNvSpPr txBox="1"/>
          <p:nvPr/>
        </p:nvSpPr>
        <p:spPr>
          <a:xfrm>
            <a:off x="550142" y="5830669"/>
            <a:ext cx="184731" cy="369332"/>
          </a:xfrm>
          <a:prstGeom prst="rect">
            <a:avLst/>
          </a:prstGeom>
          <a:noFill/>
        </p:spPr>
        <p:txBody>
          <a:bodyPr wrap="none" rtlCol="0">
            <a:spAutoFit/>
          </a:bodyPr>
          <a:lstStyle/>
          <a:p>
            <a:endParaRPr lang="en-US" dirty="0"/>
          </a:p>
        </p:txBody>
      </p:sp>
      <p:grpSp>
        <p:nvGrpSpPr>
          <p:cNvPr id="2" name="Group 13"/>
          <p:cNvGrpSpPr/>
          <p:nvPr/>
        </p:nvGrpSpPr>
        <p:grpSpPr>
          <a:xfrm>
            <a:off x="702542" y="5754469"/>
            <a:ext cx="1964458" cy="646331"/>
            <a:chOff x="7010400" y="2819400"/>
            <a:chExt cx="1964458" cy="646331"/>
          </a:xfrm>
        </p:grpSpPr>
        <p:sp>
          <p:nvSpPr>
            <p:cNvPr id="33" name="Oval 32"/>
            <p:cNvSpPr/>
            <p:nvPr/>
          </p:nvSpPr>
          <p:spPr>
            <a:xfrm>
              <a:off x="7010400" y="2932331"/>
              <a:ext cx="457200" cy="420469"/>
            </a:xfrm>
            <a:prstGeom prst="ellipse">
              <a:avLst/>
            </a:prstGeom>
            <a:solidFill>
              <a:srgbClr val="0000FF"/>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7620000" y="2819400"/>
              <a:ext cx="1354858" cy="646331"/>
            </a:xfrm>
            <a:prstGeom prst="rect">
              <a:avLst/>
            </a:prstGeom>
            <a:noFill/>
          </p:spPr>
          <p:txBody>
            <a:bodyPr wrap="none" rtlCol="0">
              <a:spAutoFit/>
            </a:bodyPr>
            <a:lstStyle/>
            <a:p>
              <a:r>
                <a:rPr lang="en-US" dirty="0" smtClean="0"/>
                <a:t>Words</a:t>
              </a:r>
            </a:p>
            <a:p>
              <a:r>
                <a:rPr lang="en-US" dirty="0" smtClean="0"/>
                <a:t>used in class</a:t>
              </a:r>
              <a:endParaRPr lang="en-US" dirty="0"/>
            </a:p>
          </p:txBody>
        </p:sp>
      </p:grpSp>
      <p:grpSp>
        <p:nvGrpSpPr>
          <p:cNvPr id="3" name="Group 14"/>
          <p:cNvGrpSpPr/>
          <p:nvPr/>
        </p:nvGrpSpPr>
        <p:grpSpPr>
          <a:xfrm>
            <a:off x="3200400" y="5754469"/>
            <a:ext cx="1981200" cy="646331"/>
            <a:chOff x="6993658" y="3849469"/>
            <a:chExt cx="1981200" cy="646331"/>
          </a:xfrm>
        </p:grpSpPr>
        <p:sp>
          <p:nvSpPr>
            <p:cNvPr id="38" name="Rectangle 37"/>
            <p:cNvSpPr/>
            <p:nvPr/>
          </p:nvSpPr>
          <p:spPr>
            <a:xfrm>
              <a:off x="6993658" y="3962400"/>
              <a:ext cx="457200" cy="417731"/>
            </a:xfrm>
            <a:prstGeom prst="rect">
              <a:avLst/>
            </a:prstGeom>
            <a:solidFill>
              <a:srgbClr val="FF000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p:nvPr/>
          </p:nvSpPr>
          <p:spPr>
            <a:xfrm>
              <a:off x="7620000" y="3849469"/>
              <a:ext cx="1354858" cy="646331"/>
            </a:xfrm>
            <a:prstGeom prst="rect">
              <a:avLst/>
            </a:prstGeom>
            <a:noFill/>
          </p:spPr>
          <p:txBody>
            <a:bodyPr wrap="none" rtlCol="0">
              <a:spAutoFit/>
            </a:bodyPr>
            <a:lstStyle/>
            <a:p>
              <a:r>
                <a:rPr lang="en-US" dirty="0" smtClean="0"/>
                <a:t>Words </a:t>
              </a:r>
              <a:r>
                <a:rPr lang="en-US" b="1" dirty="0" smtClean="0"/>
                <a:t>NOT</a:t>
              </a:r>
              <a:endParaRPr lang="en-US" dirty="0" smtClean="0"/>
            </a:p>
            <a:p>
              <a:r>
                <a:rPr lang="en-US" dirty="0" smtClean="0"/>
                <a:t>used in class</a:t>
              </a:r>
              <a:endParaRPr lang="en-US" dirty="0"/>
            </a:p>
          </p:txBody>
        </p:sp>
      </p:grpSp>
      <p:cxnSp>
        <p:nvCxnSpPr>
          <p:cNvPr id="40" name="Straight Arrow Connector 39"/>
          <p:cNvCxnSpPr/>
          <p:nvPr/>
        </p:nvCxnSpPr>
        <p:spPr>
          <a:xfrm>
            <a:off x="7391400" y="3581400"/>
            <a:ext cx="13716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43" name="Picture 2"/>
          <p:cNvPicPr>
            <a:picLocks noChangeAspect="1" noChangeArrowheads="1"/>
          </p:cNvPicPr>
          <p:nvPr/>
        </p:nvPicPr>
        <p:blipFill>
          <a:blip r:embed="rId2" cstate="print"/>
          <a:srcRect/>
          <a:stretch>
            <a:fillRect/>
          </a:stretch>
        </p:blipFill>
        <p:spPr bwMode="auto">
          <a:xfrm>
            <a:off x="304800" y="1143000"/>
            <a:ext cx="6816467" cy="41910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srcRect/>
          <a:stretch>
            <a:fillRect/>
          </a:stretch>
        </p:blipFill>
        <p:spPr bwMode="auto">
          <a:xfrm>
            <a:off x="304800" y="1143000"/>
            <a:ext cx="6816467" cy="4191000"/>
          </a:xfrm>
          <a:prstGeom prst="rect">
            <a:avLst/>
          </a:prstGeom>
          <a:ln>
            <a:noFill/>
          </a:ln>
          <a:effectLst>
            <a:outerShdw blurRad="292100" dist="139700" dir="2700000" algn="tl" rotWithShape="0">
              <a:srgbClr val="333333">
                <a:alpha val="65000"/>
              </a:srgbClr>
            </a:outerShdw>
          </a:effectLst>
        </p:spPr>
      </p:pic>
      <p:sp>
        <p:nvSpPr>
          <p:cNvPr id="35" name="Title 34"/>
          <p:cNvSpPr>
            <a:spLocks noGrp="1"/>
          </p:cNvSpPr>
          <p:nvPr>
            <p:ph type="title"/>
          </p:nvPr>
        </p:nvSpPr>
        <p:spPr>
          <a:xfrm>
            <a:off x="304800" y="5608638"/>
            <a:ext cx="5181600" cy="944562"/>
          </a:xfrm>
        </p:spPr>
        <p:txBody>
          <a:bodyPr/>
          <a:lstStyle/>
          <a:p>
            <a:r>
              <a:rPr lang="en-US" dirty="0" smtClean="0"/>
              <a:t> </a:t>
            </a:r>
            <a:endParaRPr lang="en-US" dirty="0"/>
          </a:p>
        </p:txBody>
      </p:sp>
      <p:sp>
        <p:nvSpPr>
          <p:cNvPr id="6" name="TextBox 5"/>
          <p:cNvSpPr txBox="1"/>
          <p:nvPr/>
        </p:nvSpPr>
        <p:spPr>
          <a:xfrm>
            <a:off x="550142" y="5830669"/>
            <a:ext cx="184731" cy="369332"/>
          </a:xfrm>
          <a:prstGeom prst="rect">
            <a:avLst/>
          </a:prstGeom>
          <a:noFill/>
        </p:spPr>
        <p:txBody>
          <a:bodyPr wrap="none" rtlCol="0">
            <a:spAutoFit/>
          </a:bodyPr>
          <a:lstStyle/>
          <a:p>
            <a:endParaRPr lang="en-US" dirty="0"/>
          </a:p>
        </p:txBody>
      </p:sp>
      <p:grpSp>
        <p:nvGrpSpPr>
          <p:cNvPr id="2" name="Group 13"/>
          <p:cNvGrpSpPr/>
          <p:nvPr/>
        </p:nvGrpSpPr>
        <p:grpSpPr>
          <a:xfrm>
            <a:off x="702542" y="5754469"/>
            <a:ext cx="1964458" cy="646331"/>
            <a:chOff x="7010400" y="2819400"/>
            <a:chExt cx="1964458" cy="646331"/>
          </a:xfrm>
        </p:grpSpPr>
        <p:sp>
          <p:nvSpPr>
            <p:cNvPr id="10" name="Oval 9"/>
            <p:cNvSpPr/>
            <p:nvPr/>
          </p:nvSpPr>
          <p:spPr>
            <a:xfrm>
              <a:off x="7010400" y="2932331"/>
              <a:ext cx="457200" cy="420469"/>
            </a:xfrm>
            <a:prstGeom prst="ellipse">
              <a:avLst/>
            </a:prstGeom>
            <a:solidFill>
              <a:srgbClr val="0000FF"/>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7620000" y="2819400"/>
              <a:ext cx="1354858" cy="646331"/>
            </a:xfrm>
            <a:prstGeom prst="rect">
              <a:avLst/>
            </a:prstGeom>
            <a:noFill/>
          </p:spPr>
          <p:txBody>
            <a:bodyPr wrap="none" rtlCol="0">
              <a:spAutoFit/>
            </a:bodyPr>
            <a:lstStyle/>
            <a:p>
              <a:r>
                <a:rPr lang="en-US" dirty="0" smtClean="0"/>
                <a:t>Words</a:t>
              </a:r>
            </a:p>
            <a:p>
              <a:r>
                <a:rPr lang="en-US" dirty="0" smtClean="0"/>
                <a:t>used in class</a:t>
              </a:r>
              <a:endParaRPr lang="en-US" dirty="0"/>
            </a:p>
          </p:txBody>
        </p:sp>
      </p:grpSp>
      <p:grpSp>
        <p:nvGrpSpPr>
          <p:cNvPr id="3" name="Group 14"/>
          <p:cNvGrpSpPr/>
          <p:nvPr/>
        </p:nvGrpSpPr>
        <p:grpSpPr>
          <a:xfrm>
            <a:off x="3200400" y="5754469"/>
            <a:ext cx="1981200" cy="646331"/>
            <a:chOff x="6993658" y="3849469"/>
            <a:chExt cx="1981200" cy="646331"/>
          </a:xfrm>
        </p:grpSpPr>
        <p:sp>
          <p:nvSpPr>
            <p:cNvPr id="12" name="Rectangle 11"/>
            <p:cNvSpPr/>
            <p:nvPr/>
          </p:nvSpPr>
          <p:spPr>
            <a:xfrm>
              <a:off x="6993658" y="3962400"/>
              <a:ext cx="457200" cy="417731"/>
            </a:xfrm>
            <a:prstGeom prst="rect">
              <a:avLst/>
            </a:prstGeom>
            <a:solidFill>
              <a:srgbClr val="FF000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7620000" y="3849469"/>
              <a:ext cx="1354858" cy="646331"/>
            </a:xfrm>
            <a:prstGeom prst="rect">
              <a:avLst/>
            </a:prstGeom>
            <a:noFill/>
          </p:spPr>
          <p:txBody>
            <a:bodyPr wrap="none" rtlCol="0">
              <a:spAutoFit/>
            </a:bodyPr>
            <a:lstStyle/>
            <a:p>
              <a:r>
                <a:rPr lang="en-US" dirty="0" smtClean="0"/>
                <a:t>Words </a:t>
              </a:r>
              <a:r>
                <a:rPr lang="en-US" b="1" dirty="0" smtClean="0"/>
                <a:t>NOT</a:t>
              </a:r>
              <a:endParaRPr lang="en-US" dirty="0" smtClean="0"/>
            </a:p>
            <a:p>
              <a:r>
                <a:rPr lang="en-US" dirty="0" smtClean="0"/>
                <a:t>used in class</a:t>
              </a:r>
              <a:endParaRPr lang="en-US" dirty="0"/>
            </a:p>
          </p:txBody>
        </p:sp>
      </p:grpSp>
      <p:sp>
        <p:nvSpPr>
          <p:cNvPr id="22" name="TextBox 21"/>
          <p:cNvSpPr txBox="1"/>
          <p:nvPr/>
        </p:nvSpPr>
        <p:spPr>
          <a:xfrm>
            <a:off x="7315200" y="2446320"/>
            <a:ext cx="1676400" cy="1231106"/>
          </a:xfrm>
          <a:prstGeom prst="rect">
            <a:avLst/>
          </a:prstGeom>
          <a:noFill/>
        </p:spPr>
        <p:txBody>
          <a:bodyPr wrap="square" rtlCol="0">
            <a:spAutoFit/>
          </a:bodyPr>
          <a:lstStyle/>
          <a:p>
            <a:pPr algn="ctr"/>
            <a:r>
              <a:rPr lang="en-US" dirty="0" smtClean="0"/>
              <a:t>p = 0.034</a:t>
            </a:r>
          </a:p>
          <a:p>
            <a:pPr algn="ctr"/>
            <a:endParaRPr lang="en-US" sz="1400" dirty="0" smtClean="0"/>
          </a:p>
          <a:p>
            <a:pPr algn="ctr"/>
            <a:r>
              <a:rPr lang="en-US" sz="1400" dirty="0" smtClean="0"/>
              <a:t>(which is statistically significant at the 0.05 level)</a:t>
            </a:r>
            <a:endParaRPr lang="en-US" sz="1400" dirty="0"/>
          </a:p>
        </p:txBody>
      </p:sp>
      <p:sp>
        <p:nvSpPr>
          <p:cNvPr id="24" name="Rounded Rectangle 23"/>
          <p:cNvSpPr/>
          <p:nvPr/>
        </p:nvSpPr>
        <p:spPr>
          <a:xfrm>
            <a:off x="2895600" y="304800"/>
            <a:ext cx="6096000" cy="1066800"/>
          </a:xfrm>
          <a:prstGeom prst="roundRect">
            <a:avLst/>
          </a:prstGeom>
          <a:solidFill>
            <a:schemeClr val="bg2">
              <a:lumMod val="75000"/>
            </a:schemeClr>
          </a:solidFill>
          <a:ln>
            <a:noFill/>
          </a:ln>
          <a:effectLst>
            <a:outerShdw blurRad="279400" dist="177800" dir="2700000" sx="99000" sy="99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smtClean="0">
                <a:solidFill>
                  <a:schemeClr val="tx1"/>
                </a:solidFill>
              </a:rPr>
              <a:t>For words used in class:</a:t>
            </a:r>
            <a:r>
              <a:rPr lang="en-US" sz="2000" dirty="0" smtClean="0">
                <a:solidFill>
                  <a:schemeClr val="tx1"/>
                </a:solidFill>
              </a:rPr>
              <a:t/>
            </a:r>
            <a:br>
              <a:rPr lang="en-US" sz="2000" dirty="0" smtClean="0">
                <a:solidFill>
                  <a:schemeClr val="tx1"/>
                </a:solidFill>
              </a:rPr>
            </a:br>
            <a:r>
              <a:rPr lang="en-US" sz="2000" dirty="0" smtClean="0">
                <a:solidFill>
                  <a:schemeClr val="tx1"/>
                </a:solidFill>
              </a:rPr>
              <a:t>more exposure in error messages </a:t>
            </a:r>
            <a:r>
              <a:rPr lang="en-US" sz="2000" dirty="0" smtClean="0">
                <a:solidFill>
                  <a:schemeClr val="tx1"/>
                </a:solidFill>
                <a:latin typeface="Calibri" pitchFamily="34" charset="0"/>
                <a:sym typeface="Wingdings" pitchFamily="2" charset="2"/>
              </a:rPr>
              <a:t></a:t>
            </a:r>
            <a:r>
              <a:rPr lang="en-US" sz="2000" dirty="0" smtClean="0">
                <a:solidFill>
                  <a:schemeClr val="tx1"/>
                </a:solidFill>
                <a:latin typeface="Calibri" pitchFamily="34" charset="0"/>
                <a:sym typeface="Webdings"/>
              </a:rPr>
              <a:t> </a:t>
            </a:r>
            <a:r>
              <a:rPr lang="en-US" sz="2000" dirty="0" smtClean="0">
                <a:solidFill>
                  <a:schemeClr val="tx1"/>
                </a:solidFill>
              </a:rPr>
              <a:t>better quiz scores</a:t>
            </a:r>
            <a:endParaRPr lang="en-US" sz="2000" dirty="0">
              <a:solidFill>
                <a:schemeClr val="tx1"/>
              </a:solidFill>
            </a:endParaRPr>
          </a:p>
        </p:txBody>
      </p:sp>
      <p:sp>
        <p:nvSpPr>
          <p:cNvPr id="27" name="Freeform 26"/>
          <p:cNvSpPr/>
          <p:nvPr/>
        </p:nvSpPr>
        <p:spPr>
          <a:xfrm>
            <a:off x="2530929" y="696685"/>
            <a:ext cx="364671" cy="2122715"/>
          </a:xfrm>
          <a:custGeom>
            <a:avLst/>
            <a:gdLst>
              <a:gd name="connsiteX0" fmla="*/ 266700 w 364671"/>
              <a:gd name="connsiteY0" fmla="*/ 2122715 h 2122715"/>
              <a:gd name="connsiteX1" fmla="*/ 16328 w 364671"/>
              <a:gd name="connsiteY1" fmla="*/ 1110343 h 2122715"/>
              <a:gd name="connsiteX2" fmla="*/ 364671 w 364671"/>
              <a:gd name="connsiteY2" fmla="*/ 0 h 2122715"/>
            </a:gdLst>
            <a:ahLst/>
            <a:cxnLst>
              <a:cxn ang="0">
                <a:pos x="connsiteX0" y="connsiteY0"/>
              </a:cxn>
              <a:cxn ang="0">
                <a:pos x="connsiteX1" y="connsiteY1"/>
              </a:cxn>
              <a:cxn ang="0">
                <a:pos x="connsiteX2" y="connsiteY2"/>
              </a:cxn>
            </a:cxnLst>
            <a:rect l="l" t="t" r="r" b="b"/>
            <a:pathLst>
              <a:path w="364671" h="2122715">
                <a:moveTo>
                  <a:pt x="266700" y="2122715"/>
                </a:moveTo>
                <a:cubicBezTo>
                  <a:pt x="133350" y="1793422"/>
                  <a:pt x="0" y="1464129"/>
                  <a:pt x="16328" y="1110343"/>
                </a:cubicBezTo>
                <a:cubicBezTo>
                  <a:pt x="32656" y="756557"/>
                  <a:pt x="152400" y="1814"/>
                  <a:pt x="364671" y="0"/>
                </a:cubicBezTo>
              </a:path>
            </a:pathLst>
          </a:custGeom>
          <a:ln w="57150">
            <a:solidFill>
              <a:srgbClr val="61B6FF">
                <a:alpha val="69804"/>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4" name="Group 30"/>
          <p:cNvGrpSpPr/>
          <p:nvPr/>
        </p:nvGrpSpPr>
        <p:grpSpPr>
          <a:xfrm>
            <a:off x="2465614" y="4114800"/>
            <a:ext cx="6525986" cy="1828800"/>
            <a:chOff x="2465614" y="4114800"/>
            <a:chExt cx="6525986" cy="1828800"/>
          </a:xfrm>
        </p:grpSpPr>
        <p:sp>
          <p:nvSpPr>
            <p:cNvPr id="28" name="Rounded Rectangle 27"/>
            <p:cNvSpPr/>
            <p:nvPr/>
          </p:nvSpPr>
          <p:spPr>
            <a:xfrm>
              <a:off x="2895600" y="4876800"/>
              <a:ext cx="6096000" cy="1066800"/>
            </a:xfrm>
            <a:prstGeom prst="roundRect">
              <a:avLst/>
            </a:prstGeom>
            <a:solidFill>
              <a:schemeClr val="bg2">
                <a:lumMod val="75000"/>
              </a:schemeClr>
            </a:solidFill>
            <a:ln>
              <a:noFill/>
            </a:ln>
            <a:effectLst>
              <a:outerShdw blurRad="279400" dist="177800" dir="2700000" sx="99000" sy="99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smtClean="0">
                  <a:solidFill>
                    <a:schemeClr val="tx1"/>
                  </a:solidFill>
                </a:rPr>
                <a:t>For words </a:t>
              </a:r>
              <a:r>
                <a:rPr lang="en-US" sz="2000" b="1" i="1" dirty="0" smtClean="0">
                  <a:solidFill>
                    <a:srgbClr val="C00000"/>
                  </a:solidFill>
                </a:rPr>
                <a:t>not</a:t>
              </a:r>
              <a:r>
                <a:rPr lang="en-US" sz="2000" b="1" dirty="0" smtClean="0">
                  <a:solidFill>
                    <a:schemeClr val="tx1"/>
                  </a:solidFill>
                </a:rPr>
                <a:t> used in class:</a:t>
              </a:r>
              <a:r>
                <a:rPr lang="en-US" sz="2000" dirty="0" smtClean="0">
                  <a:solidFill>
                    <a:schemeClr val="tx1"/>
                  </a:solidFill>
                </a:rPr>
                <a:t/>
              </a:r>
              <a:br>
                <a:rPr lang="en-US" sz="2000" dirty="0" smtClean="0">
                  <a:solidFill>
                    <a:schemeClr val="tx1"/>
                  </a:solidFill>
                </a:rPr>
              </a:br>
              <a:r>
                <a:rPr lang="en-US" sz="2000" dirty="0" smtClean="0">
                  <a:solidFill>
                    <a:schemeClr val="tx1"/>
                  </a:solidFill>
                </a:rPr>
                <a:t>more exposure in error messages </a:t>
              </a:r>
              <a:r>
                <a:rPr lang="en-US" sz="2000" dirty="0" smtClean="0">
                  <a:solidFill>
                    <a:schemeClr val="tx1"/>
                  </a:solidFill>
                  <a:latin typeface="Calibri" pitchFamily="34" charset="0"/>
                  <a:sym typeface="Wingdings" pitchFamily="2" charset="2"/>
                </a:rPr>
                <a:t></a:t>
              </a:r>
              <a:r>
                <a:rPr lang="en-US" sz="2000" dirty="0" smtClean="0">
                  <a:solidFill>
                    <a:schemeClr val="tx1"/>
                  </a:solidFill>
                  <a:latin typeface="Calibri" pitchFamily="34" charset="0"/>
                  <a:sym typeface="Webdings"/>
                </a:rPr>
                <a:t> </a:t>
              </a:r>
              <a:r>
                <a:rPr lang="en-US" sz="2000" b="1" i="1" dirty="0" smtClean="0">
                  <a:solidFill>
                    <a:srgbClr val="C00000"/>
                  </a:solidFill>
                </a:rPr>
                <a:t>worse</a:t>
              </a:r>
              <a:r>
                <a:rPr lang="en-US" sz="2000" dirty="0" smtClean="0">
                  <a:solidFill>
                    <a:schemeClr val="tx1"/>
                  </a:solidFill>
                </a:rPr>
                <a:t> quiz scores</a:t>
              </a:r>
              <a:endParaRPr lang="en-US" sz="2000" dirty="0">
                <a:solidFill>
                  <a:schemeClr val="tx1"/>
                </a:solidFill>
              </a:endParaRPr>
            </a:p>
          </p:txBody>
        </p:sp>
        <p:sp>
          <p:nvSpPr>
            <p:cNvPr id="30" name="Freeform 29"/>
            <p:cNvSpPr/>
            <p:nvPr/>
          </p:nvSpPr>
          <p:spPr>
            <a:xfrm>
              <a:off x="2465614" y="4114800"/>
              <a:ext cx="451757" cy="1426029"/>
            </a:xfrm>
            <a:custGeom>
              <a:avLst/>
              <a:gdLst>
                <a:gd name="connsiteX0" fmla="*/ 157843 w 451757"/>
                <a:gd name="connsiteY0" fmla="*/ 0 h 1349829"/>
                <a:gd name="connsiteX1" fmla="*/ 48986 w 451757"/>
                <a:gd name="connsiteY1" fmla="*/ 729343 h 1349829"/>
                <a:gd name="connsiteX2" fmla="*/ 451757 w 451757"/>
                <a:gd name="connsiteY2" fmla="*/ 1349829 h 1349829"/>
                <a:gd name="connsiteX3" fmla="*/ 451757 w 451757"/>
                <a:gd name="connsiteY3" fmla="*/ 1349829 h 1349829"/>
              </a:gdLst>
              <a:ahLst/>
              <a:cxnLst>
                <a:cxn ang="0">
                  <a:pos x="connsiteX0" y="connsiteY0"/>
                </a:cxn>
                <a:cxn ang="0">
                  <a:pos x="connsiteX1" y="connsiteY1"/>
                </a:cxn>
                <a:cxn ang="0">
                  <a:pos x="connsiteX2" y="connsiteY2"/>
                </a:cxn>
                <a:cxn ang="0">
                  <a:pos x="connsiteX3" y="connsiteY3"/>
                </a:cxn>
              </a:cxnLst>
              <a:rect l="l" t="t" r="r" b="b"/>
              <a:pathLst>
                <a:path w="451757" h="1349829">
                  <a:moveTo>
                    <a:pt x="157843" y="0"/>
                  </a:moveTo>
                  <a:cubicBezTo>
                    <a:pt x="78921" y="252186"/>
                    <a:pt x="0" y="504372"/>
                    <a:pt x="48986" y="729343"/>
                  </a:cubicBezTo>
                  <a:cubicBezTo>
                    <a:pt x="97972" y="954314"/>
                    <a:pt x="451757" y="1349829"/>
                    <a:pt x="451757" y="1349829"/>
                  </a:cubicBezTo>
                  <a:lnTo>
                    <a:pt x="451757" y="1349829"/>
                  </a:lnTo>
                </a:path>
              </a:pathLst>
            </a:custGeom>
            <a:ln w="57150">
              <a:solidFill>
                <a:srgbClr val="61B6FF">
                  <a:alpha val="69804"/>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143000" y="152401"/>
          <a:ext cx="6858000" cy="4447034"/>
        </p:xfrm>
        <a:graphic>
          <a:graphicData uri="http://schemas.openxmlformats.org/drawingml/2006/table">
            <a:tbl>
              <a:tblPr>
                <a:effectLst>
                  <a:outerShdw blurRad="228600" dist="241300" dir="2700000" algn="tl" rotWithShape="0">
                    <a:prstClr val="black">
                      <a:alpha val="40000"/>
                    </a:prstClr>
                  </a:outerShdw>
                </a:effectLst>
              </a:tblPr>
              <a:tblGrid>
                <a:gridCol w="2625069"/>
                <a:gridCol w="4232931"/>
              </a:tblGrid>
              <a:tr h="222760">
                <a:tc>
                  <a:txBody>
                    <a:bodyPr/>
                    <a:lstStyle/>
                    <a:p>
                      <a:pPr marL="0" marR="0">
                        <a:lnSpc>
                          <a:spcPct val="115000"/>
                        </a:lnSpc>
                        <a:spcBef>
                          <a:spcPts val="0"/>
                        </a:spcBef>
                        <a:spcAft>
                          <a:spcPts val="0"/>
                        </a:spcAft>
                      </a:pPr>
                      <a:r>
                        <a:rPr lang="en-US" sz="1300" dirty="0">
                          <a:latin typeface="Calibri"/>
                          <a:ea typeface="Calibri"/>
                          <a:cs typeface="Times New Roman"/>
                        </a:rPr>
                        <a:t>Old term</a:t>
                      </a:r>
                    </a:p>
                  </a:txBody>
                  <a:tcPr marL="55315" marR="553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nSpc>
                          <a:spcPct val="115000"/>
                        </a:lnSpc>
                        <a:spcBef>
                          <a:spcPts val="0"/>
                        </a:spcBef>
                        <a:spcAft>
                          <a:spcPts val="0"/>
                        </a:spcAft>
                      </a:pPr>
                      <a:r>
                        <a:rPr lang="en-US" sz="1300" dirty="0">
                          <a:latin typeface="Calibri"/>
                          <a:ea typeface="Calibri"/>
                          <a:cs typeface="Times New Roman"/>
                        </a:rPr>
                        <a:t>New term</a:t>
                      </a:r>
                    </a:p>
                  </a:txBody>
                  <a:tcPr marL="55315" marR="553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r>
              <a:tr h="1405763">
                <a:tc>
                  <a:txBody>
                    <a:bodyPr/>
                    <a:lstStyle/>
                    <a:p>
                      <a:pPr marL="0" marR="0">
                        <a:lnSpc>
                          <a:spcPct val="115000"/>
                        </a:lnSpc>
                        <a:spcBef>
                          <a:spcPts val="0"/>
                        </a:spcBef>
                        <a:spcAft>
                          <a:spcPts val="0"/>
                        </a:spcAft>
                      </a:pPr>
                      <a:r>
                        <a:rPr lang="en-US" sz="1300" dirty="0">
                          <a:latin typeface="Calibri"/>
                          <a:ea typeface="Calibri"/>
                          <a:cs typeface="Times New Roman"/>
                        </a:rPr>
                        <a:t>Procedure</a:t>
                      </a:r>
                    </a:p>
                    <a:p>
                      <a:pPr marL="0" marR="0">
                        <a:lnSpc>
                          <a:spcPct val="115000"/>
                        </a:lnSpc>
                        <a:spcBef>
                          <a:spcPts val="0"/>
                        </a:spcBef>
                        <a:spcAft>
                          <a:spcPts val="0"/>
                        </a:spcAft>
                      </a:pPr>
                      <a:r>
                        <a:rPr lang="en-US" sz="1300" dirty="0">
                          <a:latin typeface="Calibri"/>
                          <a:ea typeface="Calibri"/>
                          <a:cs typeface="Times New Roman"/>
                        </a:rPr>
                        <a:t>Primitive </a:t>
                      </a:r>
                      <a:r>
                        <a:rPr lang="en-US" sz="1300" dirty="0" smtClean="0">
                          <a:latin typeface="Calibri"/>
                          <a:ea typeface="Calibri"/>
                          <a:cs typeface="Times New Roman"/>
                        </a:rPr>
                        <a:t>name</a:t>
                      </a:r>
                      <a:endParaRPr lang="en-US" sz="1300" dirty="0">
                        <a:latin typeface="Calibri"/>
                        <a:ea typeface="Calibri"/>
                        <a:cs typeface="Times New Roman"/>
                      </a:endParaRPr>
                    </a:p>
                    <a:p>
                      <a:pPr marL="0" marR="0">
                        <a:lnSpc>
                          <a:spcPct val="115000"/>
                        </a:lnSpc>
                        <a:spcBef>
                          <a:spcPts val="0"/>
                        </a:spcBef>
                        <a:spcAft>
                          <a:spcPts val="0"/>
                        </a:spcAft>
                      </a:pPr>
                      <a:r>
                        <a:rPr lang="en-US" sz="1300" dirty="0">
                          <a:latin typeface="Calibri"/>
                          <a:ea typeface="Calibri"/>
                          <a:cs typeface="Times New Roman"/>
                        </a:rPr>
                        <a:t>Primitive operator</a:t>
                      </a:r>
                    </a:p>
                    <a:p>
                      <a:pPr marL="0" marR="0">
                        <a:lnSpc>
                          <a:spcPct val="115000"/>
                        </a:lnSpc>
                        <a:spcBef>
                          <a:spcPts val="0"/>
                        </a:spcBef>
                        <a:spcAft>
                          <a:spcPts val="0"/>
                        </a:spcAft>
                      </a:pPr>
                      <a:r>
                        <a:rPr lang="en-US" sz="1300" dirty="0">
                          <a:latin typeface="Calibri"/>
                          <a:ea typeface="Calibri"/>
                          <a:cs typeface="Times New Roman"/>
                        </a:rPr>
                        <a:t>Predicate</a:t>
                      </a:r>
                    </a:p>
                    <a:p>
                      <a:pPr marL="0" marR="0">
                        <a:lnSpc>
                          <a:spcPct val="115000"/>
                        </a:lnSpc>
                        <a:spcBef>
                          <a:spcPts val="0"/>
                        </a:spcBef>
                        <a:spcAft>
                          <a:spcPts val="0"/>
                        </a:spcAft>
                      </a:pPr>
                      <a:r>
                        <a:rPr lang="en-US" sz="1300" dirty="0">
                          <a:latin typeface="Calibri"/>
                          <a:ea typeface="Calibri"/>
                          <a:cs typeface="Times New Roman"/>
                        </a:rPr>
                        <a:t>Selector</a:t>
                      </a:r>
                    </a:p>
                    <a:p>
                      <a:pPr marL="0" marR="0">
                        <a:lnSpc>
                          <a:spcPct val="115000"/>
                        </a:lnSpc>
                        <a:spcBef>
                          <a:spcPts val="0"/>
                        </a:spcBef>
                        <a:spcAft>
                          <a:spcPts val="0"/>
                        </a:spcAft>
                      </a:pPr>
                      <a:r>
                        <a:rPr lang="en-US" sz="1300" dirty="0">
                          <a:latin typeface="Calibri"/>
                          <a:ea typeface="Calibri"/>
                          <a:cs typeface="Times New Roman"/>
                        </a:rPr>
                        <a:t>Constructor</a:t>
                      </a:r>
                    </a:p>
                  </a:txBody>
                  <a:tcPr marL="55315" marR="55315" marT="0" marB="0">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300" dirty="0" smtClean="0">
                          <a:latin typeface="Calibri"/>
                          <a:ea typeface="Calibri"/>
                          <a:cs typeface="Times New Roman"/>
                        </a:rPr>
                        <a:t>Function</a:t>
                      </a:r>
                      <a:endParaRPr lang="en-US" sz="1300" dirty="0">
                        <a:latin typeface="Calibri"/>
                        <a:ea typeface="Calibri"/>
                        <a:cs typeface="Times New Roman"/>
                      </a:endParaRPr>
                    </a:p>
                  </a:txBody>
                  <a:tcPr marL="55315" marR="55315" marT="0" marB="0">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r>
              <a:tr h="932561">
                <a:tc>
                  <a:txBody>
                    <a:bodyPr/>
                    <a:lstStyle/>
                    <a:p>
                      <a:pPr marL="0" marR="0">
                        <a:lnSpc>
                          <a:spcPct val="115000"/>
                        </a:lnSpc>
                        <a:spcBef>
                          <a:spcPts val="0"/>
                        </a:spcBef>
                        <a:spcAft>
                          <a:spcPts val="0"/>
                        </a:spcAft>
                      </a:pPr>
                      <a:r>
                        <a:rPr lang="en-US" sz="1300" dirty="0" smtClean="0">
                          <a:latin typeface="Calibri"/>
                          <a:ea typeface="Calibri"/>
                          <a:cs typeface="Times New Roman"/>
                        </a:rPr>
                        <a:t>Name</a:t>
                      </a:r>
                    </a:p>
                    <a:p>
                      <a:pPr marL="0" marR="0">
                        <a:lnSpc>
                          <a:spcPct val="115000"/>
                        </a:lnSpc>
                        <a:spcBef>
                          <a:spcPts val="0"/>
                        </a:spcBef>
                        <a:spcAft>
                          <a:spcPts val="0"/>
                        </a:spcAft>
                      </a:pPr>
                      <a:r>
                        <a:rPr lang="en-US" sz="1300" dirty="0" smtClean="0">
                          <a:latin typeface="Calibri"/>
                          <a:ea typeface="Calibri"/>
                          <a:cs typeface="Times New Roman"/>
                        </a:rPr>
                        <a:t>Identifier </a:t>
                      </a:r>
                      <a:endParaRPr lang="en-US" sz="1300" dirty="0">
                        <a:latin typeface="Calibri"/>
                        <a:ea typeface="Calibri"/>
                        <a:cs typeface="Times New Roman"/>
                      </a:endParaRPr>
                    </a:p>
                    <a:p>
                      <a:pPr marL="0" marR="0">
                        <a:lnSpc>
                          <a:spcPct val="115000"/>
                        </a:lnSpc>
                        <a:spcBef>
                          <a:spcPts val="0"/>
                        </a:spcBef>
                        <a:spcAft>
                          <a:spcPts val="0"/>
                        </a:spcAft>
                      </a:pPr>
                      <a:r>
                        <a:rPr lang="en-US" sz="1300" dirty="0">
                          <a:latin typeface="Calibri"/>
                          <a:ea typeface="Calibri"/>
                          <a:cs typeface="Times New Roman"/>
                        </a:rPr>
                        <a:t>Argument</a:t>
                      </a:r>
                    </a:p>
                    <a:p>
                      <a:pPr marL="0" marR="0">
                        <a:lnSpc>
                          <a:spcPct val="115000"/>
                        </a:lnSpc>
                        <a:spcBef>
                          <a:spcPts val="0"/>
                        </a:spcBef>
                        <a:spcAft>
                          <a:spcPts val="0"/>
                        </a:spcAft>
                      </a:pPr>
                      <a:r>
                        <a:rPr lang="en-US" sz="1300" dirty="0">
                          <a:latin typeface="Calibri"/>
                          <a:ea typeface="Calibri"/>
                          <a:cs typeface="Times New Roman"/>
                        </a:rPr>
                        <a:t>Defined name </a:t>
                      </a:r>
                    </a:p>
                  </a:txBody>
                  <a:tcPr marL="55315" marR="55315" marT="0" marB="0">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300" dirty="0" smtClean="0">
                          <a:latin typeface="Calibri"/>
                          <a:ea typeface="Calibri"/>
                          <a:cs typeface="Times New Roman"/>
                        </a:rPr>
                        <a:t>Variable</a:t>
                      </a:r>
                      <a:r>
                        <a:rPr lang="en-US" sz="1300" dirty="0">
                          <a:latin typeface="Calibri"/>
                          <a:ea typeface="Calibri"/>
                          <a:cs typeface="Times New Roman"/>
                        </a:rPr>
                        <a:t>, argument</a:t>
                      </a:r>
                    </a:p>
                    <a:p>
                      <a:pPr marL="0" marR="0">
                        <a:lnSpc>
                          <a:spcPct val="115000"/>
                        </a:lnSpc>
                        <a:spcBef>
                          <a:spcPts val="0"/>
                        </a:spcBef>
                        <a:spcAft>
                          <a:spcPts val="0"/>
                        </a:spcAft>
                      </a:pPr>
                      <a:r>
                        <a:rPr lang="en-US" sz="1300" i="1" dirty="0" smtClean="0">
                          <a:latin typeface="Calibri"/>
                          <a:ea typeface="Calibri"/>
                          <a:cs typeface="Times New Roman"/>
                        </a:rPr>
                        <a:t>(“</a:t>
                      </a:r>
                      <a:r>
                        <a:rPr lang="en-US" sz="1300" i="1" dirty="0">
                          <a:latin typeface="Calibri"/>
                          <a:ea typeface="Calibri"/>
                          <a:cs typeface="Times New Roman"/>
                        </a:rPr>
                        <a:t>argument” is reserved for </a:t>
                      </a:r>
                      <a:r>
                        <a:rPr lang="en-US" sz="1300" i="1" dirty="0" smtClean="0">
                          <a:latin typeface="Calibri"/>
                          <a:ea typeface="Calibri"/>
                          <a:cs typeface="Times New Roman"/>
                        </a:rPr>
                        <a:t>actual</a:t>
                      </a:r>
                      <a:br>
                        <a:rPr lang="en-US" sz="1300" i="1" dirty="0" smtClean="0">
                          <a:latin typeface="Calibri"/>
                          <a:ea typeface="Calibri"/>
                          <a:cs typeface="Times New Roman"/>
                        </a:rPr>
                      </a:br>
                      <a:r>
                        <a:rPr lang="en-US" sz="1300" i="1" dirty="0" smtClean="0">
                          <a:latin typeface="Calibri"/>
                          <a:ea typeface="Calibri"/>
                          <a:cs typeface="Times New Roman"/>
                        </a:rPr>
                        <a:t>arguments </a:t>
                      </a:r>
                      <a:r>
                        <a:rPr lang="en-US" sz="1300" i="1" dirty="0">
                          <a:latin typeface="Calibri"/>
                          <a:ea typeface="Calibri"/>
                          <a:cs typeface="Times New Roman"/>
                        </a:rPr>
                        <a:t>in function </a:t>
                      </a:r>
                      <a:r>
                        <a:rPr lang="en-US" sz="1300" i="1" dirty="0" smtClean="0">
                          <a:latin typeface="Calibri"/>
                          <a:ea typeface="Calibri"/>
                          <a:cs typeface="Times New Roman"/>
                        </a:rPr>
                        <a:t>calls)</a:t>
                      </a:r>
                      <a:endParaRPr lang="en-US" sz="1300" dirty="0">
                        <a:latin typeface="Calibri"/>
                        <a:ea typeface="Calibri"/>
                        <a:cs typeface="Times New Roman"/>
                      </a:endParaRPr>
                    </a:p>
                  </a:txBody>
                  <a:tcPr marL="55315" marR="55315" marT="0" marB="0">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r>
              <a:tr h="222760">
                <a:tc>
                  <a:txBody>
                    <a:bodyPr/>
                    <a:lstStyle/>
                    <a:p>
                      <a:pPr marL="0" marR="0">
                        <a:lnSpc>
                          <a:spcPct val="115000"/>
                        </a:lnSpc>
                        <a:spcBef>
                          <a:spcPts val="0"/>
                        </a:spcBef>
                        <a:spcAft>
                          <a:spcPts val="0"/>
                        </a:spcAft>
                      </a:pPr>
                      <a:r>
                        <a:rPr lang="en-US" sz="1300" smtClean="0">
                          <a:latin typeface="Calibri"/>
                          <a:ea typeface="Calibri"/>
                          <a:cs typeface="Times New Roman"/>
                        </a:rPr>
                        <a:t>Sequence</a:t>
                      </a:r>
                      <a:endParaRPr lang="en-US" sz="1300" dirty="0">
                        <a:latin typeface="Calibri"/>
                        <a:ea typeface="Calibri"/>
                        <a:cs typeface="Times New Roman"/>
                      </a:endParaRPr>
                    </a:p>
                  </a:txBody>
                  <a:tcPr marL="55315" marR="55315" marT="0" marB="0">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300" dirty="0">
                          <a:latin typeface="Calibri"/>
                          <a:ea typeface="Calibri"/>
                          <a:cs typeface="Times New Roman"/>
                        </a:rPr>
                        <a:t>At least one</a:t>
                      </a:r>
                    </a:p>
                  </a:txBody>
                  <a:tcPr marL="55315" marR="55315" marT="0" marB="0">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r>
              <a:tr h="222760">
                <a:tc>
                  <a:txBody>
                    <a:bodyPr/>
                    <a:lstStyle/>
                    <a:p>
                      <a:pPr marL="0" marR="0">
                        <a:lnSpc>
                          <a:spcPct val="115000"/>
                        </a:lnSpc>
                        <a:spcBef>
                          <a:spcPts val="0"/>
                        </a:spcBef>
                        <a:spcAft>
                          <a:spcPts val="0"/>
                        </a:spcAft>
                      </a:pPr>
                      <a:r>
                        <a:rPr lang="en-US" sz="1300">
                          <a:latin typeface="Calibri"/>
                          <a:ea typeface="Calibri"/>
                          <a:cs typeface="Times New Roman"/>
                        </a:rPr>
                        <a:t>Structure type name</a:t>
                      </a:r>
                    </a:p>
                  </a:txBody>
                  <a:tcPr marL="55315" marR="55315" marT="0" marB="0">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300" dirty="0">
                          <a:latin typeface="Calibri"/>
                          <a:ea typeface="Calibri"/>
                          <a:cs typeface="Times New Roman"/>
                        </a:rPr>
                        <a:t>Structure name</a:t>
                      </a:r>
                    </a:p>
                  </a:txBody>
                  <a:tcPr marL="55315" marR="55315" marT="0" marB="0">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r>
              <a:tr h="256032">
                <a:tc>
                  <a:txBody>
                    <a:bodyPr/>
                    <a:lstStyle/>
                    <a:p>
                      <a:pPr marL="0" marR="0">
                        <a:lnSpc>
                          <a:spcPct val="115000"/>
                        </a:lnSpc>
                        <a:spcBef>
                          <a:spcPts val="0"/>
                        </a:spcBef>
                        <a:spcAft>
                          <a:spcPts val="0"/>
                        </a:spcAft>
                      </a:pPr>
                      <a:r>
                        <a:rPr lang="en-US" sz="1300" dirty="0">
                          <a:latin typeface="Calibri"/>
                          <a:ea typeface="Calibri"/>
                          <a:cs typeface="Times New Roman"/>
                        </a:rPr>
                        <a:t>Question—answer clause</a:t>
                      </a:r>
                    </a:p>
                  </a:txBody>
                  <a:tcPr marL="55315" marR="55315" marT="0" marB="0">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300" dirty="0" smtClean="0">
                          <a:latin typeface="Calibri"/>
                          <a:ea typeface="Calibri"/>
                          <a:cs typeface="Times New Roman"/>
                        </a:rPr>
                        <a:t>A clause is expected to have a question and an answer</a:t>
                      </a:r>
                      <a:endParaRPr lang="en-US" sz="1300" dirty="0">
                        <a:latin typeface="Calibri"/>
                        <a:ea typeface="Calibri"/>
                        <a:cs typeface="Times New Roman"/>
                      </a:endParaRPr>
                    </a:p>
                  </a:txBody>
                  <a:tcPr marL="55315" marR="55315" marT="0" marB="0">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r>
              <a:tr h="1169164">
                <a:tc>
                  <a:txBody>
                    <a:bodyPr/>
                    <a:lstStyle/>
                    <a:p>
                      <a:pPr marL="0" marR="0">
                        <a:lnSpc>
                          <a:spcPct val="115000"/>
                        </a:lnSpc>
                        <a:spcBef>
                          <a:spcPts val="0"/>
                        </a:spcBef>
                        <a:spcAft>
                          <a:spcPts val="0"/>
                        </a:spcAft>
                      </a:pPr>
                      <a:r>
                        <a:rPr lang="en-US" sz="1300" dirty="0">
                          <a:latin typeface="Calibri"/>
                          <a:ea typeface="Calibri"/>
                          <a:cs typeface="Times New Roman"/>
                        </a:rPr>
                        <a:t>Function header </a:t>
                      </a:r>
                    </a:p>
                    <a:p>
                      <a:pPr marL="0" marR="0">
                        <a:lnSpc>
                          <a:spcPct val="115000"/>
                        </a:lnSpc>
                        <a:spcBef>
                          <a:spcPts val="0"/>
                        </a:spcBef>
                        <a:spcAft>
                          <a:spcPts val="0"/>
                        </a:spcAft>
                      </a:pPr>
                      <a:r>
                        <a:rPr lang="en-US" sz="1300" dirty="0" smtClean="0">
                          <a:latin typeface="Calibri"/>
                          <a:ea typeface="Calibri"/>
                          <a:cs typeface="Times New Roman"/>
                        </a:rPr>
                        <a:t>Keyword</a:t>
                      </a:r>
                      <a:endParaRPr lang="en-US" sz="1300" dirty="0">
                        <a:latin typeface="Calibri"/>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300" dirty="0" smtClean="0">
                          <a:latin typeface="+mn-lt"/>
                          <a:ea typeface="Calibri"/>
                          <a:cs typeface="Times New Roman"/>
                        </a:rPr>
                        <a:t>Type</a:t>
                      </a:r>
                    </a:p>
                    <a:p>
                      <a:pPr marL="0" marR="0">
                        <a:lnSpc>
                          <a:spcPct val="115000"/>
                        </a:lnSpc>
                        <a:spcBef>
                          <a:spcPts val="0"/>
                        </a:spcBef>
                        <a:spcAft>
                          <a:spcPts val="0"/>
                        </a:spcAft>
                      </a:pPr>
                      <a:r>
                        <a:rPr lang="en-US" sz="1300" dirty="0" smtClean="0">
                          <a:latin typeface="Calibri"/>
                          <a:ea typeface="Calibri"/>
                          <a:cs typeface="Times New Roman"/>
                        </a:rPr>
                        <a:t>&lt; </a:t>
                      </a:r>
                      <a:r>
                        <a:rPr lang="en-US" sz="1300" dirty="0">
                          <a:latin typeface="Calibri"/>
                          <a:ea typeface="Calibri"/>
                          <a:cs typeface="Times New Roman"/>
                        </a:rPr>
                        <a:t>&gt; </a:t>
                      </a:r>
                      <a:endParaRPr lang="en-US" sz="1300" dirty="0" smtClean="0">
                        <a:latin typeface="Calibri"/>
                        <a:ea typeface="Calibri"/>
                        <a:cs typeface="Times New Roman"/>
                      </a:endParaRPr>
                    </a:p>
                    <a:p>
                      <a:pPr marL="0" marR="0">
                        <a:lnSpc>
                          <a:spcPct val="115000"/>
                        </a:lnSpc>
                        <a:spcBef>
                          <a:spcPts val="0"/>
                        </a:spcBef>
                        <a:spcAft>
                          <a:spcPts val="0"/>
                        </a:spcAft>
                      </a:pPr>
                      <a:r>
                        <a:rPr lang="en-US" sz="1300" dirty="0" smtClean="0">
                          <a:latin typeface="Calibri"/>
                          <a:ea typeface="Calibri"/>
                          <a:cs typeface="Times New Roman"/>
                        </a:rPr>
                        <a:t>‘   ’</a:t>
                      </a:r>
                      <a:endParaRPr lang="en-US" sz="1300" dirty="0">
                        <a:latin typeface="Calibri"/>
                        <a:ea typeface="Calibri"/>
                        <a:cs typeface="Times New Roman"/>
                      </a:endParaRPr>
                    </a:p>
                  </a:txBody>
                  <a:tcPr marL="55315" marR="55315" marT="0" marB="0">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300" i="1" dirty="0" smtClean="0">
                          <a:latin typeface="Calibri"/>
                          <a:ea typeface="Calibri"/>
                          <a:cs typeface="Times New Roman"/>
                        </a:rPr>
                        <a:t>These </a:t>
                      </a:r>
                      <a:r>
                        <a:rPr lang="en-US" sz="1300" i="1" dirty="0">
                          <a:latin typeface="Calibri"/>
                          <a:ea typeface="Calibri"/>
                          <a:cs typeface="Times New Roman"/>
                        </a:rPr>
                        <a:t>words and notations are removed entirely and reworded in terms of other vocabulary words</a:t>
                      </a:r>
                      <a:r>
                        <a:rPr lang="en-US" sz="1300" i="1" dirty="0" smtClean="0">
                          <a:latin typeface="Calibri"/>
                          <a:ea typeface="Calibri"/>
                          <a:cs typeface="Times New Roman"/>
                        </a:rPr>
                        <a:t>.</a:t>
                      </a:r>
                      <a:endParaRPr lang="en-US" sz="1300" dirty="0">
                        <a:latin typeface="Calibri"/>
                        <a:ea typeface="Calibri"/>
                        <a:cs typeface="Times New Roman"/>
                      </a:endParaRPr>
                    </a:p>
                  </a:txBody>
                  <a:tcPr marL="55315" marR="55315" marT="0" marB="0">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r>
            </a:tbl>
          </a:graphicData>
        </a:graphic>
      </p:graphicFrame>
      <p:graphicFrame>
        <p:nvGraphicFramePr>
          <p:cNvPr id="6" name="Table 5"/>
          <p:cNvGraphicFramePr>
            <a:graphicFrameLocks noGrp="1"/>
          </p:cNvGraphicFramePr>
          <p:nvPr/>
        </p:nvGraphicFramePr>
        <p:xfrm>
          <a:off x="1143000" y="4724400"/>
          <a:ext cx="6858000" cy="1892808"/>
        </p:xfrm>
        <a:graphic>
          <a:graphicData uri="http://schemas.openxmlformats.org/drawingml/2006/table">
            <a:tbl>
              <a:tblPr>
                <a:effectLst>
                  <a:outerShdw blurRad="228600" dist="241300" dir="2700000" algn="tl" rotWithShape="0">
                    <a:prstClr val="black">
                      <a:alpha val="40000"/>
                    </a:prstClr>
                  </a:outerShdw>
                </a:effectLst>
              </a:tblPr>
              <a:tblGrid>
                <a:gridCol w="2625069"/>
                <a:gridCol w="4232931"/>
              </a:tblGrid>
              <a:tr h="1892808">
                <a:tc>
                  <a:txBody>
                    <a:bodyPr/>
                    <a:lstStyle/>
                    <a:p>
                      <a:pPr marL="0" marR="0">
                        <a:lnSpc>
                          <a:spcPct val="115000"/>
                        </a:lnSpc>
                        <a:spcBef>
                          <a:spcPts val="0"/>
                        </a:spcBef>
                        <a:spcAft>
                          <a:spcPts val="0"/>
                        </a:spcAft>
                      </a:pPr>
                      <a:r>
                        <a:rPr lang="en-US" sz="1300" dirty="0">
                          <a:latin typeface="Calibri"/>
                          <a:ea typeface="Calibri"/>
                          <a:cs typeface="Times New Roman"/>
                        </a:rPr>
                        <a:t>Function body</a:t>
                      </a:r>
                    </a:p>
                    <a:p>
                      <a:pPr marL="0" marR="0">
                        <a:lnSpc>
                          <a:spcPct val="115000"/>
                        </a:lnSpc>
                        <a:spcBef>
                          <a:spcPts val="0"/>
                        </a:spcBef>
                        <a:spcAft>
                          <a:spcPts val="0"/>
                        </a:spcAft>
                      </a:pPr>
                      <a:r>
                        <a:rPr lang="en-US" sz="1300" dirty="0">
                          <a:latin typeface="Calibri"/>
                          <a:ea typeface="Calibri"/>
                          <a:cs typeface="Times New Roman"/>
                        </a:rPr>
                        <a:t>Expression</a:t>
                      </a:r>
                    </a:p>
                    <a:p>
                      <a:pPr marL="0" marR="0">
                        <a:lnSpc>
                          <a:spcPct val="115000"/>
                        </a:lnSpc>
                        <a:spcBef>
                          <a:spcPts val="0"/>
                        </a:spcBef>
                        <a:spcAft>
                          <a:spcPts val="0"/>
                        </a:spcAft>
                      </a:pPr>
                      <a:r>
                        <a:rPr lang="en-US" sz="1300" dirty="0">
                          <a:latin typeface="Calibri"/>
                          <a:ea typeface="Calibri"/>
                          <a:cs typeface="Times New Roman"/>
                        </a:rPr>
                        <a:t>Field name</a:t>
                      </a:r>
                    </a:p>
                    <a:p>
                      <a:pPr marL="0" marR="0">
                        <a:lnSpc>
                          <a:spcPct val="115000"/>
                        </a:lnSpc>
                        <a:spcBef>
                          <a:spcPts val="0"/>
                        </a:spcBef>
                        <a:spcAft>
                          <a:spcPts val="0"/>
                        </a:spcAft>
                      </a:pPr>
                      <a:r>
                        <a:rPr lang="en-US" sz="1300" dirty="0">
                          <a:latin typeface="Calibri"/>
                          <a:ea typeface="Calibri"/>
                          <a:cs typeface="Times New Roman"/>
                        </a:rPr>
                        <a:t>Type name</a:t>
                      </a:r>
                    </a:p>
                    <a:p>
                      <a:pPr marL="0" marR="0">
                        <a:lnSpc>
                          <a:spcPct val="115000"/>
                        </a:lnSpc>
                        <a:spcBef>
                          <a:spcPts val="0"/>
                        </a:spcBef>
                        <a:spcAft>
                          <a:spcPts val="0"/>
                        </a:spcAft>
                      </a:pPr>
                      <a:r>
                        <a:rPr lang="en-US" sz="1300" dirty="0">
                          <a:latin typeface="Calibri"/>
                          <a:ea typeface="Calibri"/>
                          <a:cs typeface="Times New Roman"/>
                        </a:rPr>
                        <a:t>Top </a:t>
                      </a:r>
                      <a:r>
                        <a:rPr lang="en-US" sz="1300" dirty="0" smtClean="0">
                          <a:latin typeface="Calibri"/>
                          <a:ea typeface="Calibri"/>
                          <a:cs typeface="Times New Roman"/>
                        </a:rPr>
                        <a:t>level</a:t>
                      </a:r>
                    </a:p>
                    <a:p>
                      <a:pPr marL="0" marR="0">
                        <a:lnSpc>
                          <a:spcPct val="115000"/>
                        </a:lnSpc>
                        <a:spcBef>
                          <a:spcPts val="0"/>
                        </a:spcBef>
                        <a:spcAft>
                          <a:spcPts val="0"/>
                        </a:spcAft>
                      </a:pPr>
                      <a:r>
                        <a:rPr lang="en-US" sz="1300" dirty="0" smtClean="0">
                          <a:latin typeface="Calibri"/>
                          <a:ea typeface="Calibri"/>
                          <a:cs typeface="Times New Roman"/>
                        </a:rPr>
                        <a:t>Binding</a:t>
                      </a:r>
                      <a:endParaRPr lang="en-US" sz="1300" dirty="0">
                        <a:latin typeface="Calibri"/>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300" dirty="0" smtClean="0">
                          <a:latin typeface="+mn-lt"/>
                          <a:ea typeface="Calibri"/>
                          <a:cs typeface="Times New Roman"/>
                        </a:rPr>
                        <a:t>Clause</a:t>
                      </a:r>
                    </a:p>
                    <a:p>
                      <a:pPr marL="0" marR="0">
                        <a:lnSpc>
                          <a:spcPct val="115000"/>
                        </a:lnSpc>
                        <a:spcBef>
                          <a:spcPts val="0"/>
                        </a:spcBef>
                        <a:spcAft>
                          <a:spcPts val="0"/>
                        </a:spcAft>
                      </a:pPr>
                      <a:r>
                        <a:rPr lang="en-US" sz="1300" dirty="0" smtClean="0">
                          <a:latin typeface="Calibri"/>
                          <a:ea typeface="Calibri"/>
                          <a:cs typeface="Times New Roman"/>
                        </a:rPr>
                        <a:t>Part</a:t>
                      </a:r>
                      <a:endParaRPr lang="en-US" sz="1300" dirty="0">
                        <a:latin typeface="Calibri"/>
                        <a:ea typeface="Calibri"/>
                        <a:cs typeface="Times New Roman"/>
                      </a:endParaRPr>
                    </a:p>
                  </a:txBody>
                  <a:tcPr marL="55315" marR="55315" marT="0" marB="0">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300" i="1" dirty="0">
                          <a:latin typeface="Calibri"/>
                          <a:ea typeface="Calibri"/>
                          <a:cs typeface="Times New Roman"/>
                        </a:rPr>
                        <a:t>These words stay unchanged</a:t>
                      </a:r>
                      <a:endParaRPr lang="en-US" sz="1300" dirty="0">
                        <a:latin typeface="Calibri"/>
                        <a:ea typeface="Calibri"/>
                        <a:cs typeface="Times New Roman"/>
                      </a:endParaRPr>
                    </a:p>
                  </a:txBody>
                  <a:tcPr marL="55315" marR="55315" marT="0" marB="0">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
        <p:nvSpPr>
          <p:cNvPr id="5" name="Slide Number Placeholder 4"/>
          <p:cNvSpPr>
            <a:spLocks noGrp="1"/>
          </p:cNvSpPr>
          <p:nvPr>
            <p:ph type="sldNum" sz="quarter" idx="12"/>
          </p:nvPr>
        </p:nvSpPr>
        <p:spPr/>
        <p:txBody>
          <a:bodyPr/>
          <a:lstStyle/>
          <a:p>
            <a:fld id="{B11EC9A9-B030-46CF-A04E-7E880ED7B8DC}"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52600" y="1219201"/>
            <a:ext cx="5600829" cy="1200329"/>
          </a:xfrm>
          <a:prstGeom prst="rect">
            <a:avLst/>
          </a:prstGeom>
          <a:noFill/>
        </p:spPr>
        <p:txBody>
          <a:bodyPr wrap="square" rtlCol="0">
            <a:spAutoFit/>
          </a:bodyPr>
          <a:lstStyle/>
          <a:p>
            <a:pPr algn="ctr"/>
            <a:r>
              <a:rPr lang="en-US" sz="3600" dirty="0" smtClean="0"/>
              <a:t>Observation From Interviews</a:t>
            </a:r>
          </a:p>
          <a:p>
            <a:pPr algn="ctr"/>
            <a:endParaRPr lang="en-US" sz="3600" dirty="0"/>
          </a:p>
        </p:txBody>
      </p:sp>
      <p:sp>
        <p:nvSpPr>
          <p:cNvPr id="7" name="TextBox 6"/>
          <p:cNvSpPr txBox="1"/>
          <p:nvPr/>
        </p:nvSpPr>
        <p:spPr>
          <a:xfrm>
            <a:off x="0" y="2209800"/>
            <a:ext cx="9144000" cy="2646878"/>
          </a:xfrm>
          <a:prstGeom prst="rect">
            <a:avLst/>
          </a:prstGeom>
          <a:noFill/>
        </p:spPr>
        <p:txBody>
          <a:bodyPr wrap="square" rtlCol="0">
            <a:spAutoFit/>
          </a:bodyPr>
          <a:lstStyle/>
          <a:p>
            <a:pPr algn="ctr"/>
            <a:r>
              <a:rPr lang="en-US" sz="16600" dirty="0" smtClean="0">
                <a:latin typeface="Britannic Bold" pitchFamily="34" charset="0"/>
              </a:rPr>
              <a:t>2 of 2</a:t>
            </a:r>
            <a:endParaRPr lang="en-US" sz="16600" dirty="0">
              <a:latin typeface="Britannic Bold" pitchFamily="34" charset="0"/>
            </a:endParaRPr>
          </a:p>
        </p:txBody>
      </p:sp>
      <p:sp>
        <p:nvSpPr>
          <p:cNvPr id="5" name="Slide Number Placeholder 4"/>
          <p:cNvSpPr>
            <a:spLocks noGrp="1"/>
          </p:cNvSpPr>
          <p:nvPr>
            <p:ph type="sldNum" sz="quarter" idx="12"/>
          </p:nvPr>
        </p:nvSpPr>
        <p:spPr/>
        <p:txBody>
          <a:bodyPr/>
          <a:lstStyle/>
          <a:p>
            <a:fld id="{B11EC9A9-B030-46CF-A04E-7E880ED7B8DC}"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1"/>
          <p:cNvGrpSpPr/>
          <p:nvPr/>
        </p:nvGrpSpPr>
        <p:grpSpPr>
          <a:xfrm>
            <a:off x="228600" y="472440"/>
            <a:ext cx="8686800" cy="8366760"/>
            <a:chOff x="457200" y="457200"/>
            <a:chExt cx="8686800" cy="8366760"/>
          </a:xfrm>
        </p:grpSpPr>
        <p:sp>
          <p:nvSpPr>
            <p:cNvPr id="3" name="Rectangle 2"/>
            <p:cNvSpPr/>
            <p:nvPr/>
          </p:nvSpPr>
          <p:spPr>
            <a:xfrm>
              <a:off x="457200" y="1493837"/>
              <a:ext cx="8229600" cy="1066800"/>
            </a:xfrm>
            <a:prstGeom prst="rect">
              <a:avLst/>
            </a:prstGeom>
            <a:solidFill>
              <a:srgbClr val="E7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3" descr="lab1 - before.png"/>
            <p:cNvPicPr>
              <a:picLocks noChangeAspect="1"/>
            </p:cNvPicPr>
            <p:nvPr/>
          </p:nvPicPr>
          <p:blipFill>
            <a:blip r:embed="rId2" cstate="print"/>
            <a:stretch>
              <a:fillRect/>
            </a:stretch>
          </p:blipFill>
          <p:spPr>
            <a:xfrm>
              <a:off x="685800" y="3124200"/>
              <a:ext cx="5863700" cy="5394960"/>
            </a:xfrm>
            <a:prstGeom prst="rect">
              <a:avLst/>
            </a:prstGeom>
          </p:spPr>
        </p:pic>
        <p:pic>
          <p:nvPicPr>
            <p:cNvPr id="8" name="Picture 7" descr="lab1 - response.png"/>
            <p:cNvPicPr>
              <a:picLocks noChangeAspect="1"/>
            </p:cNvPicPr>
            <p:nvPr/>
          </p:nvPicPr>
          <p:blipFill>
            <a:blip r:embed="rId3" cstate="print"/>
            <a:srcRect l="1024" t="23333" r="4783" b="60000"/>
            <a:stretch>
              <a:fillRect/>
            </a:stretch>
          </p:blipFill>
          <p:spPr>
            <a:xfrm>
              <a:off x="2133600" y="7680960"/>
              <a:ext cx="7010400" cy="1143000"/>
            </a:xfrm>
            <a:prstGeom prst="rect">
              <a:avLst/>
            </a:prstGeom>
            <a:ln w="3175">
              <a:solidFill>
                <a:schemeClr val="tx1"/>
              </a:solidFill>
            </a:ln>
            <a:effectLst>
              <a:outerShdw blurRad="292100" dist="139700" dir="2700000" algn="tl" rotWithShape="0">
                <a:srgbClr val="333333">
                  <a:alpha val="65000"/>
                </a:srgbClr>
              </a:outerShdw>
            </a:effectLst>
          </p:spPr>
        </p:pic>
        <p:sp>
          <p:nvSpPr>
            <p:cNvPr id="11" name="TextBox 10"/>
            <p:cNvSpPr txBox="1"/>
            <p:nvPr/>
          </p:nvSpPr>
          <p:spPr>
            <a:xfrm>
              <a:off x="533401" y="457200"/>
              <a:ext cx="8001000" cy="2308324"/>
            </a:xfrm>
            <a:prstGeom prst="rect">
              <a:avLst/>
            </a:prstGeom>
            <a:noFill/>
          </p:spPr>
          <p:txBody>
            <a:bodyPr wrap="square" rtlCol="0">
              <a:spAutoFit/>
            </a:bodyPr>
            <a:lstStyle/>
            <a:p>
              <a:pPr marL="1947863" indent="-1835150"/>
              <a:r>
                <a:rPr lang="en-US" sz="2400" dirty="0" smtClean="0">
                  <a:latin typeface="Franklin Gothic Book" pitchFamily="34" charset="0"/>
                  <a:cs typeface="Tahoma" pitchFamily="34" charset="0"/>
                </a:rPr>
                <a:t>Interviewer: 	When you get these highlights, what do they mean to you?</a:t>
              </a:r>
            </a:p>
            <a:p>
              <a:pPr marL="1947863" indent="-1835150"/>
              <a:endParaRPr lang="en-US" sz="2400" dirty="0" smtClean="0">
                <a:latin typeface="Franklin Gothic Book" pitchFamily="34" charset="0"/>
                <a:cs typeface="Tahoma" pitchFamily="34" charset="0"/>
              </a:endParaRPr>
            </a:p>
            <a:p>
              <a:pPr marL="1947863" indent="-1835150"/>
              <a:r>
                <a:rPr lang="en-US" sz="2400" dirty="0" smtClean="0">
                  <a:latin typeface="Franklin Gothic Book" pitchFamily="34" charset="0"/>
                  <a:cs typeface="Tahoma" pitchFamily="34" charset="0"/>
                </a:rPr>
                <a:t>Student #1:   	The problem is between here and here, fix the problem between these two bars.</a:t>
              </a:r>
            </a:p>
            <a:p>
              <a:endParaRPr lang="en-US" sz="2400" dirty="0">
                <a:latin typeface="Franklin Gothic Book" pitchFamily="34" charset="0"/>
              </a:endParaRPr>
            </a:p>
          </p:txBody>
        </p:sp>
      </p:grpSp>
      <p:sp>
        <p:nvSpPr>
          <p:cNvPr id="9" name="Slide Number Placeholder 8"/>
          <p:cNvSpPr>
            <a:spLocks noGrp="1"/>
          </p:cNvSpPr>
          <p:nvPr>
            <p:ph type="sldNum" sz="quarter" idx="12"/>
          </p:nvPr>
        </p:nvSpPr>
        <p:spPr/>
        <p:txBody>
          <a:bodyPr/>
          <a:lstStyle/>
          <a:p>
            <a:fld id="{B11EC9A9-B030-46CF-A04E-7E880ED7B8DC}" type="slidenum">
              <a:rPr lang="en-US" smtClean="0"/>
              <a:pPr/>
              <a:t>27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nodeType="clickEffect">
                                  <p:stCondLst>
                                    <p:cond delay="0"/>
                                  </p:stCondLst>
                                  <p:childTnLst>
                                    <p:animMotion origin="layout" path="M 0 2.87697E-6 L 0 -0.41189 " pathEditMode="relative" rAng="0" ptsTypes="AA">
                                      <p:cBhvr>
                                        <p:cTn id="6" dur="1000" fill="hold"/>
                                        <p:tgtEl>
                                          <p:spTgt spid="2"/>
                                        </p:tgtEl>
                                        <p:attrNameLst>
                                          <p:attrName>ppt_x</p:attrName>
                                          <p:attrName>ppt_y</p:attrName>
                                        </p:attrNameLst>
                                      </p:cBhvr>
                                      <p:rCtr x="0" y="-20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1085850" lvl="0" indent="-742950">
              <a:spcBef>
                <a:spcPts val="1800"/>
              </a:spcBef>
              <a:buFont typeface="+mj-lt"/>
              <a:buAutoNum type="arabicPeriod"/>
            </a:pPr>
            <a:r>
              <a:rPr lang="en-US" sz="2800" dirty="0"/>
              <a:t>This expression contains the </a:t>
            </a:r>
            <a:r>
              <a:rPr lang="en-US" sz="2800" dirty="0" smtClean="0"/>
              <a:t>error</a:t>
            </a:r>
            <a:endParaRPr lang="en-US" sz="2800" dirty="0"/>
          </a:p>
          <a:p>
            <a:pPr marL="1085850" lvl="0" indent="-742950">
              <a:spcBef>
                <a:spcPts val="1800"/>
              </a:spcBef>
              <a:buFont typeface="+mj-lt"/>
              <a:buAutoNum type="arabicPeriod"/>
            </a:pPr>
            <a:r>
              <a:rPr lang="en-US" sz="2800" dirty="0" smtClean="0"/>
              <a:t>The parser </a:t>
            </a:r>
            <a:r>
              <a:rPr lang="en-US" sz="2800" dirty="0"/>
              <a:t>didn’t expect to find </a:t>
            </a:r>
            <a:r>
              <a:rPr lang="en-US" sz="2800" dirty="0" smtClean="0"/>
              <a:t>this</a:t>
            </a:r>
            <a:endParaRPr lang="en-US" sz="2800" dirty="0"/>
          </a:p>
          <a:p>
            <a:pPr marL="1085850" lvl="0" indent="-742950">
              <a:spcBef>
                <a:spcPts val="1800"/>
              </a:spcBef>
              <a:buFont typeface="+mj-lt"/>
              <a:buAutoNum type="arabicPeriod"/>
            </a:pPr>
            <a:r>
              <a:rPr lang="en-US" sz="2800" dirty="0" smtClean="0"/>
              <a:t>The parser expected to see something after this, but nothing is there</a:t>
            </a:r>
          </a:p>
          <a:p>
            <a:pPr marL="1085850" lvl="0" indent="-742950">
              <a:spcBef>
                <a:spcPts val="1800"/>
              </a:spcBef>
              <a:buFont typeface="+mj-lt"/>
              <a:buAutoNum type="arabicPeriod"/>
            </a:pPr>
            <a:r>
              <a:rPr lang="en-US" sz="2800" dirty="0" smtClean="0"/>
              <a:t>This </a:t>
            </a:r>
            <a:r>
              <a:rPr lang="en-US" sz="2800" dirty="0"/>
              <a:t>parenthesis is </a:t>
            </a:r>
            <a:r>
              <a:rPr lang="en-US" sz="2800" dirty="0" smtClean="0"/>
              <a:t>unmatched</a:t>
            </a:r>
            <a:endParaRPr lang="en-US" sz="2800" dirty="0"/>
          </a:p>
          <a:p>
            <a:pPr marL="1085850" lvl="0" indent="-742950">
              <a:spcBef>
                <a:spcPts val="1800"/>
              </a:spcBef>
              <a:buFont typeface="+mj-lt"/>
              <a:buAutoNum type="arabicPeriod"/>
            </a:pPr>
            <a:r>
              <a:rPr lang="en-US" sz="2800" dirty="0"/>
              <a:t>This expression is inconsistent </a:t>
            </a:r>
            <a:r>
              <a:rPr lang="en-US" sz="2800" dirty="0" smtClean="0"/>
              <a:t>with another part of the code</a:t>
            </a:r>
            <a:endParaRPr lang="en-US" sz="2800" dirty="0"/>
          </a:p>
        </p:txBody>
      </p:sp>
      <p:sp>
        <p:nvSpPr>
          <p:cNvPr id="4" name="Title 3"/>
          <p:cNvSpPr>
            <a:spLocks noGrp="1"/>
          </p:cNvSpPr>
          <p:nvPr>
            <p:ph type="title"/>
          </p:nvPr>
        </p:nvSpPr>
        <p:spPr/>
        <p:txBody>
          <a:bodyPr/>
          <a:lstStyle/>
          <a:p>
            <a:r>
              <a:rPr lang="en-US" dirty="0" err="1" smtClean="0"/>
              <a:t>DrRacket’s</a:t>
            </a:r>
            <a:r>
              <a:rPr lang="en-US" dirty="0" smtClean="0"/>
              <a:t> </a:t>
            </a:r>
            <a:r>
              <a:rPr lang="en-US" dirty="0" smtClean="0"/>
              <a:t>Highlight Semantics</a:t>
            </a:r>
            <a:endParaRPr lang="en-US" dirty="0"/>
          </a:p>
        </p:txBody>
      </p:sp>
      <p:sp>
        <p:nvSpPr>
          <p:cNvPr id="5" name="Slide Number Placeholder 4"/>
          <p:cNvSpPr>
            <a:spLocks noGrp="1"/>
          </p:cNvSpPr>
          <p:nvPr>
            <p:ph type="sldNum" sz="quarter" idx="12"/>
          </p:nvPr>
        </p:nvSpPr>
        <p:spPr/>
        <p:txBody>
          <a:bodyPr/>
          <a:lstStyle/>
          <a:p>
            <a:fld id="{B11EC9A9-B030-46CF-A04E-7E880ED7B8DC}"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Findings</a:t>
            </a:r>
            <a:endParaRPr lang="en-US" dirty="0"/>
          </a:p>
        </p:txBody>
      </p:sp>
      <p:sp>
        <p:nvSpPr>
          <p:cNvPr id="3" name="Content Placeholder 2"/>
          <p:cNvSpPr>
            <a:spLocks noGrp="1"/>
          </p:cNvSpPr>
          <p:nvPr>
            <p:ph idx="1"/>
          </p:nvPr>
        </p:nvSpPr>
        <p:spPr/>
        <p:txBody>
          <a:bodyPr>
            <a:normAutofit/>
          </a:bodyPr>
          <a:lstStyle/>
          <a:p>
            <a:pPr marL="1085850" indent="-742950">
              <a:spcBef>
                <a:spcPts val="4800"/>
              </a:spcBef>
              <a:buFont typeface="+mj-lt"/>
              <a:buAutoNum type="arabicPeriod"/>
            </a:pPr>
            <a:r>
              <a:rPr lang="en-US" sz="2400" dirty="0" smtClean="0"/>
              <a:t>Error messages need to explicate the meaning of the highlight.</a:t>
            </a:r>
          </a:p>
          <a:p>
            <a:pPr marL="1085850" indent="-742950">
              <a:spcBef>
                <a:spcPts val="4800"/>
              </a:spcBef>
              <a:buFont typeface="+mj-lt"/>
              <a:buAutoNum type="arabicPeriod"/>
            </a:pPr>
            <a:r>
              <a:rPr lang="en-US" sz="2400" dirty="0" smtClean="0"/>
              <a:t>Students need an avenue through which they will learn the vocabulary.</a:t>
            </a:r>
          </a:p>
          <a:p>
            <a:pPr marL="1085850" indent="-742950">
              <a:spcBef>
                <a:spcPts val="4800"/>
              </a:spcBef>
              <a:buFont typeface="+mj-lt"/>
              <a:buAutoNum type="arabicPeriod"/>
            </a:pPr>
            <a:r>
              <a:rPr lang="en-US" sz="2400" dirty="0" smtClean="0"/>
              <a:t>Error messages are hard to get right;</a:t>
            </a:r>
            <a:br>
              <a:rPr lang="en-US" sz="2400" dirty="0" smtClean="0"/>
            </a:br>
            <a:r>
              <a:rPr lang="en-US" sz="2400" dirty="0" smtClean="0"/>
              <a:t>user studies are important.</a:t>
            </a:r>
          </a:p>
          <a:p>
            <a:pPr marL="1085850" indent="-742950">
              <a:spcBef>
                <a:spcPts val="4800"/>
              </a:spcBef>
              <a:buFont typeface="+mj-lt"/>
              <a:buAutoNum type="arabicPeriod"/>
            </a:pPr>
            <a:endParaRPr lang="en-US" sz="2400" dirty="0"/>
          </a:p>
        </p:txBody>
      </p:sp>
      <p:sp>
        <p:nvSpPr>
          <p:cNvPr id="4" name="Slide Number Placeholder 3"/>
          <p:cNvSpPr>
            <a:spLocks noGrp="1"/>
          </p:cNvSpPr>
          <p:nvPr>
            <p:ph type="sldNum" sz="quarter" idx="12"/>
          </p:nvPr>
        </p:nvSpPr>
        <p:spPr/>
        <p:txBody>
          <a:bodyPr/>
          <a:lstStyle/>
          <a:p>
            <a:fld id="{B11EC9A9-B030-46CF-A04E-7E880ED7B8DC}"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2"/>
          <p:cNvPicPr>
            <a:picLocks noChangeAspect="1" noChangeArrowheads="1"/>
          </p:cNvPicPr>
          <p:nvPr/>
        </p:nvPicPr>
        <p:blipFill>
          <a:blip r:embed="rId3" cstate="print"/>
          <a:srcRect/>
          <a:stretch>
            <a:fillRect/>
          </a:stretch>
        </p:blipFill>
        <p:spPr bwMode="auto">
          <a:xfrm>
            <a:off x="152400" y="194603"/>
            <a:ext cx="8839200" cy="1024600"/>
          </a:xfrm>
          <a:prstGeom prst="rect">
            <a:avLst/>
          </a:prstGeom>
          <a:ln>
            <a:noFill/>
          </a:ln>
          <a:effectLst>
            <a:outerShdw blurRad="50800" dist="38100" dir="2700000" algn="tl" rotWithShape="0">
              <a:prstClr val="black">
                <a:alpha val="40000"/>
              </a:prstClr>
            </a:outerShdw>
          </a:effectLst>
        </p:spPr>
      </p:pic>
      <p:pic>
        <p:nvPicPr>
          <p:cNvPr id="41988" name="Picture 4"/>
          <p:cNvPicPr>
            <a:picLocks noChangeAspect="1" noChangeArrowheads="1"/>
          </p:cNvPicPr>
          <p:nvPr/>
        </p:nvPicPr>
        <p:blipFill>
          <a:blip r:embed="rId4" cstate="print"/>
          <a:srcRect/>
          <a:stretch>
            <a:fillRect/>
          </a:stretch>
        </p:blipFill>
        <p:spPr bwMode="auto">
          <a:xfrm>
            <a:off x="136137" y="1984880"/>
            <a:ext cx="8871726" cy="975808"/>
          </a:xfrm>
          <a:prstGeom prst="rect">
            <a:avLst/>
          </a:prstGeom>
          <a:ln>
            <a:noFill/>
          </a:ln>
          <a:effectLst>
            <a:outerShdw blurRad="50800" dist="38100" dir="2700000" algn="tl" rotWithShape="0">
              <a:prstClr val="black">
                <a:alpha val="40000"/>
              </a:prstClr>
            </a:outerShdw>
          </a:effectLst>
        </p:spPr>
      </p:pic>
      <p:pic>
        <p:nvPicPr>
          <p:cNvPr id="41989" name="Picture 5"/>
          <p:cNvPicPr>
            <a:picLocks noChangeAspect="1" noChangeArrowheads="1"/>
          </p:cNvPicPr>
          <p:nvPr/>
        </p:nvPicPr>
        <p:blipFill>
          <a:blip r:embed="rId5" cstate="print"/>
          <a:srcRect/>
          <a:stretch>
            <a:fillRect/>
          </a:stretch>
        </p:blipFill>
        <p:spPr bwMode="auto">
          <a:xfrm>
            <a:off x="160532" y="3216585"/>
            <a:ext cx="8822936" cy="992072"/>
          </a:xfrm>
          <a:prstGeom prst="rect">
            <a:avLst/>
          </a:prstGeom>
          <a:ln>
            <a:noFill/>
          </a:ln>
          <a:effectLst>
            <a:outerShdw blurRad="50800" dist="38100" dir="2700000" algn="tl" rotWithShape="0">
              <a:prstClr val="black">
                <a:alpha val="40000"/>
              </a:prstClr>
            </a:outerShdw>
          </a:effectLst>
        </p:spPr>
      </p:pic>
      <p:pic>
        <p:nvPicPr>
          <p:cNvPr id="41990" name="Picture 6"/>
          <p:cNvPicPr>
            <a:picLocks noChangeAspect="1" noChangeArrowheads="1"/>
          </p:cNvPicPr>
          <p:nvPr/>
        </p:nvPicPr>
        <p:blipFill>
          <a:blip r:embed="rId6" cstate="print"/>
          <a:srcRect/>
          <a:stretch>
            <a:fillRect/>
          </a:stretch>
        </p:blipFill>
        <p:spPr bwMode="auto">
          <a:xfrm>
            <a:off x="160532" y="4443223"/>
            <a:ext cx="8822936" cy="967676"/>
          </a:xfrm>
          <a:prstGeom prst="rect">
            <a:avLst/>
          </a:prstGeom>
          <a:ln>
            <a:noFill/>
          </a:ln>
          <a:effectLst>
            <a:outerShdw blurRad="50800" dist="38100" dir="2700000" algn="tl" rotWithShape="0">
              <a:prstClr val="black">
                <a:alpha val="40000"/>
              </a:prstClr>
            </a:outerShdw>
          </a:effectLst>
        </p:spPr>
      </p:pic>
      <p:pic>
        <p:nvPicPr>
          <p:cNvPr id="41991" name="Picture 7"/>
          <p:cNvPicPr>
            <a:picLocks noChangeAspect="1" noChangeArrowheads="1"/>
          </p:cNvPicPr>
          <p:nvPr/>
        </p:nvPicPr>
        <p:blipFill>
          <a:blip r:embed="rId7" cstate="print"/>
          <a:srcRect/>
          <a:stretch>
            <a:fillRect/>
          </a:stretch>
        </p:blipFill>
        <p:spPr bwMode="auto">
          <a:xfrm>
            <a:off x="172730" y="5653593"/>
            <a:ext cx="8798540" cy="975808"/>
          </a:xfrm>
          <a:prstGeom prst="rect">
            <a:avLst/>
          </a:prstGeom>
          <a:ln>
            <a:noFill/>
          </a:ln>
          <a:effectLst>
            <a:outerShdw blurRad="50800" dist="38100" dir="2700000" algn="tl" rotWithShape="0">
              <a:prstClr val="black">
                <a:alpha val="40000"/>
              </a:prstClr>
            </a:outerShdw>
          </a:effectLst>
        </p:spPr>
      </p:pic>
      <p:sp>
        <p:nvSpPr>
          <p:cNvPr id="9" name="Rectangle 8"/>
          <p:cNvSpPr/>
          <p:nvPr/>
        </p:nvSpPr>
        <p:spPr>
          <a:xfrm>
            <a:off x="533400" y="1263127"/>
            <a:ext cx="6553200" cy="707886"/>
          </a:xfrm>
          <a:prstGeom prst="rect">
            <a:avLst/>
          </a:prstGeom>
        </p:spPr>
        <p:txBody>
          <a:bodyPr wrap="square">
            <a:spAutoFit/>
          </a:bodyPr>
          <a:lstStyle/>
          <a:p>
            <a:r>
              <a:rPr lang="en-US" sz="2000" i="1" dirty="0" smtClean="0">
                <a:solidFill>
                  <a:srgbClr val="FF0000"/>
                </a:solidFill>
              </a:rPr>
              <a:t>define: expected only one expression for the function body, but found at least one extra part</a:t>
            </a:r>
            <a:endParaRPr lang="en-US" sz="2000" i="1" dirty="0">
              <a:solidFill>
                <a:srgbClr val="FF0000"/>
              </a:solidFill>
            </a:endParaRPr>
          </a:p>
        </p:txBody>
      </p:sp>
      <p:sp>
        <p:nvSpPr>
          <p:cNvPr id="13" name="Circular Arrow 12"/>
          <p:cNvSpPr/>
          <p:nvPr/>
        </p:nvSpPr>
        <p:spPr>
          <a:xfrm rot="16200000" flipH="1">
            <a:off x="229947" y="913954"/>
            <a:ext cx="609601" cy="685802"/>
          </a:xfrm>
          <a:prstGeom prst="circularArrow">
            <a:avLst>
              <a:gd name="adj1" fmla="val 12500"/>
              <a:gd name="adj2" fmla="val 1142319"/>
              <a:gd name="adj3" fmla="val 20457681"/>
              <a:gd name="adj4" fmla="val 16193589"/>
              <a:gd name="adj5" fmla="val 12500"/>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1988"/>
                                        </p:tgtEl>
                                        <p:attrNameLst>
                                          <p:attrName>style.visibility</p:attrName>
                                        </p:attrNameLst>
                                      </p:cBhvr>
                                      <p:to>
                                        <p:strVal val="visible"/>
                                      </p:to>
                                    </p:set>
                                    <p:animEffect transition="in" filter="fade">
                                      <p:cBhvr>
                                        <p:cTn id="7" dur="500"/>
                                        <p:tgtEl>
                                          <p:spTgt spid="41988"/>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41989"/>
                                        </p:tgtEl>
                                        <p:attrNameLst>
                                          <p:attrName>style.visibility</p:attrName>
                                        </p:attrNameLst>
                                      </p:cBhvr>
                                      <p:to>
                                        <p:strVal val="visible"/>
                                      </p:to>
                                    </p:set>
                                    <p:animEffect transition="in" filter="fade">
                                      <p:cBhvr>
                                        <p:cTn id="11" dur="500"/>
                                        <p:tgtEl>
                                          <p:spTgt spid="41989"/>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41990"/>
                                        </p:tgtEl>
                                        <p:attrNameLst>
                                          <p:attrName>style.visibility</p:attrName>
                                        </p:attrNameLst>
                                      </p:cBhvr>
                                      <p:to>
                                        <p:strVal val="visible"/>
                                      </p:to>
                                    </p:set>
                                    <p:animEffect transition="in" filter="fade">
                                      <p:cBhvr>
                                        <p:cTn id="15" dur="500"/>
                                        <p:tgtEl>
                                          <p:spTgt spid="41990"/>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41991"/>
                                        </p:tgtEl>
                                        <p:attrNameLst>
                                          <p:attrName>style.visibility</p:attrName>
                                        </p:attrNameLst>
                                      </p:cBhvr>
                                      <p:to>
                                        <p:strVal val="visible"/>
                                      </p:to>
                                    </p:set>
                                    <p:animEffect transition="in" filter="fade">
                                      <p:cBhvr>
                                        <p:cTn id="19" dur="500"/>
                                        <p:tgtEl>
                                          <p:spTgt spid="419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11EC9A9-B030-46CF-A04E-7E880ED7B8DC}" type="slidenum">
              <a:rPr lang="en-US" smtClean="0"/>
              <a:pPr/>
              <a:t>30</a:t>
            </a:fld>
            <a:endParaRPr lang="en-US"/>
          </a:p>
        </p:txBody>
      </p:sp>
      <p:sp>
        <p:nvSpPr>
          <p:cNvPr id="3" name="Content Placeholder 1"/>
          <p:cNvSpPr>
            <a:spLocks noGrp="1"/>
          </p:cNvSpPr>
          <p:nvPr/>
        </p:nvSpPr>
        <p:spPr>
          <a:xfrm>
            <a:off x="2057400" y="304800"/>
            <a:ext cx="4800600" cy="728663"/>
          </a:xfrm>
          <a:prstGeom prst="rect">
            <a:avLst/>
          </a:prstGeom>
          <a:solidFill>
            <a:schemeClr val="bg1"/>
          </a:solidFill>
          <a:effectLst>
            <a:outerShdw blurRad="50800" dist="38100" dir="2700000" algn="tl" rotWithShape="0">
              <a:prstClr val="black">
                <a:alpha val="40000"/>
              </a:prstClr>
            </a:outerShdw>
          </a:effectLst>
        </p:spPr>
        <p:txBody>
          <a:bodyPr vert="horz" lIns="91440" tIns="45720" rIns="731520" bIns="45720" rtlCol="0" anchor="ctr">
            <a:normAutofit fontScale="47500" lnSpcReduction="20000"/>
          </a:bodyPr>
          <a:lstStyle>
            <a:lvl1pPr marL="342900" indent="-342900" algn="l" defTabSz="914400" rtl="0" eaLnBrk="1" latinLnBrk="0" hangingPunct="1">
              <a:spcBef>
                <a:spcPct val="20000"/>
              </a:spcBef>
              <a:buFont typeface="Arial" pitchFamily="34" charset="0"/>
              <a:buNone/>
              <a:defRPr sz="3600" b="1" kern="1200">
                <a:solidFill>
                  <a:schemeClr val="tx1"/>
                </a:solidFill>
                <a:latin typeface="Bell MT" pitchFamily="18" charset="0"/>
                <a:ea typeface="+mn-ea"/>
                <a:cs typeface="+mn-cs"/>
              </a:defRPr>
            </a:lvl1pPr>
            <a:lvl2pPr marL="742950" indent="-285750" algn="l" defTabSz="914400" rtl="0" eaLnBrk="1" latinLnBrk="0" hangingPunct="1">
              <a:spcBef>
                <a:spcPct val="20000"/>
              </a:spcBef>
              <a:buFont typeface="Arial" pitchFamily="34" charset="0"/>
              <a:buChar char="–"/>
              <a:defRPr sz="3200" b="1" kern="1200">
                <a:solidFill>
                  <a:schemeClr val="tx1"/>
                </a:solidFill>
                <a:latin typeface="Bell MT" pitchFamily="18" charset="0"/>
                <a:ea typeface="+mn-ea"/>
                <a:cs typeface="+mn-cs"/>
              </a:defRPr>
            </a:lvl2pPr>
            <a:lvl3pPr marL="1143000" indent="-228600" algn="l" defTabSz="914400" rtl="0" eaLnBrk="1" latinLnBrk="0" hangingPunct="1">
              <a:spcBef>
                <a:spcPct val="20000"/>
              </a:spcBef>
              <a:buFont typeface="Arial" pitchFamily="34" charset="0"/>
              <a:buChar char="•"/>
              <a:defRPr sz="2800" b="1" kern="1200">
                <a:solidFill>
                  <a:schemeClr val="tx1"/>
                </a:solidFill>
                <a:latin typeface="Bell MT" pitchFamily="18" charset="0"/>
                <a:ea typeface="+mn-ea"/>
                <a:cs typeface="+mn-cs"/>
              </a:defRPr>
            </a:lvl3pPr>
            <a:lvl4pPr marL="1600200" indent="-228600" algn="l" defTabSz="914400" rtl="0" eaLnBrk="1" latinLnBrk="0" hangingPunct="1">
              <a:spcBef>
                <a:spcPct val="20000"/>
              </a:spcBef>
              <a:buFont typeface="Arial" pitchFamily="34" charset="0"/>
              <a:buChar char="–"/>
              <a:defRPr sz="2400" b="1" kern="1200">
                <a:solidFill>
                  <a:schemeClr val="tx1"/>
                </a:solidFill>
                <a:latin typeface="Bell MT" pitchFamily="18" charset="0"/>
                <a:ea typeface="+mn-ea"/>
                <a:cs typeface="+mn-cs"/>
              </a:defRPr>
            </a:lvl4pPr>
            <a:lvl5pPr marL="2057400" indent="-228600" algn="l" defTabSz="914400" rtl="0" eaLnBrk="1" latinLnBrk="0" hangingPunct="1">
              <a:spcBef>
                <a:spcPct val="20000"/>
              </a:spcBef>
              <a:buFont typeface="Arial" pitchFamily="34" charset="0"/>
              <a:buChar char="»"/>
              <a:defRPr sz="2400" b="1" kern="1200">
                <a:solidFill>
                  <a:schemeClr val="tx1"/>
                </a:solidFill>
                <a:latin typeface="Bell MT"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n-US" dirty="0" smtClean="0">
                <a:latin typeface="Calibri" pitchFamily="34" charset="0"/>
              </a:rPr>
              <a:t/>
            </a:r>
            <a:br>
              <a:rPr lang="en-US" dirty="0" smtClean="0">
                <a:latin typeface="Calibri" pitchFamily="34" charset="0"/>
              </a:rPr>
            </a:br>
            <a:r>
              <a:rPr lang="en-US" dirty="0" smtClean="0">
                <a:latin typeface="Calibri" pitchFamily="34" charset="0"/>
              </a:rPr>
              <a:t>Read </a:t>
            </a:r>
            <a:r>
              <a:rPr lang="en-US" dirty="0" smtClean="0">
                <a:latin typeface="Calibri" pitchFamily="34" charset="0"/>
                <a:sym typeface="Webdings"/>
              </a:rPr>
              <a:t></a:t>
            </a:r>
            <a:r>
              <a:rPr lang="en-US" dirty="0" smtClean="0">
                <a:latin typeface="Calibri" pitchFamily="34" charset="0"/>
              </a:rPr>
              <a:t> Understand </a:t>
            </a:r>
            <a:r>
              <a:rPr lang="en-US" dirty="0" smtClean="0">
                <a:latin typeface="Calibri" pitchFamily="34" charset="0"/>
                <a:sym typeface="Webdings"/>
              </a:rPr>
              <a:t> </a:t>
            </a:r>
            <a:r>
              <a:rPr lang="en-US" dirty="0" smtClean="0">
                <a:latin typeface="Calibri" pitchFamily="34" charset="0"/>
              </a:rPr>
              <a:t>Formulate</a:t>
            </a:r>
            <a:br>
              <a:rPr lang="en-US" dirty="0" smtClean="0">
                <a:latin typeface="Calibri" pitchFamily="34" charset="0"/>
              </a:rPr>
            </a:br>
            <a:endParaRPr lang="en-US" dirty="0">
              <a:latin typeface="Calibri" pitchFamily="34" charset="0"/>
            </a:endParaRPr>
          </a:p>
        </p:txBody>
      </p:sp>
      <p:grpSp>
        <p:nvGrpSpPr>
          <p:cNvPr id="5" name="Group 15"/>
          <p:cNvGrpSpPr/>
          <p:nvPr/>
        </p:nvGrpSpPr>
        <p:grpSpPr>
          <a:xfrm>
            <a:off x="441570" y="4572000"/>
            <a:ext cx="3520830" cy="1295400"/>
            <a:chOff x="914400" y="2286000"/>
            <a:chExt cx="8077200" cy="2971800"/>
          </a:xfrm>
          <a:effectLst>
            <a:outerShdw blurRad="50800" dist="38100" dir="2700000" algn="tl" rotWithShape="0">
              <a:prstClr val="black">
                <a:alpha val="40000"/>
              </a:prstClr>
            </a:outerShdw>
          </a:effectLst>
        </p:grpSpPr>
        <p:sp>
          <p:nvSpPr>
            <p:cNvPr id="6" name="Rectangle 5"/>
            <p:cNvSpPr/>
            <p:nvPr/>
          </p:nvSpPr>
          <p:spPr>
            <a:xfrm>
              <a:off x="914400" y="2286000"/>
              <a:ext cx="8077200" cy="2971800"/>
            </a:xfrm>
            <a:prstGeom prst="rect">
              <a:avLst/>
            </a:prstGeom>
            <a:solidFill>
              <a:schemeClr val="bg1"/>
            </a:solidFill>
            <a:ln w="5715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pic>
          <p:nvPicPr>
            <p:cNvPr id="7" name="Picture 3" descr="C:\Documents\My Dropbox\error message research - shared\Design Drafts\Colored errors\Colored error - wrong arg count.png"/>
            <p:cNvPicPr>
              <a:picLocks noChangeAspect="1" noChangeArrowheads="1"/>
            </p:cNvPicPr>
            <p:nvPr/>
          </p:nvPicPr>
          <p:blipFill>
            <a:blip r:embed="rId3" cstate="print"/>
            <a:srcRect l="913" t="20930" r="13636" b="22674"/>
            <a:stretch>
              <a:fillRect/>
            </a:stretch>
          </p:blipFill>
          <p:spPr bwMode="auto">
            <a:xfrm>
              <a:off x="1066800" y="2438400"/>
              <a:ext cx="7777205" cy="2548666"/>
            </a:xfrm>
            <a:prstGeom prst="rect">
              <a:avLst/>
            </a:prstGeom>
            <a:noFill/>
            <a:ln w="57150">
              <a:noFill/>
            </a:ln>
          </p:spPr>
        </p:pic>
      </p:grpSp>
      <p:grpSp>
        <p:nvGrpSpPr>
          <p:cNvPr id="64" name="Group 63"/>
          <p:cNvGrpSpPr/>
          <p:nvPr/>
        </p:nvGrpSpPr>
        <p:grpSpPr>
          <a:xfrm>
            <a:off x="609600" y="1949463"/>
            <a:ext cx="2055457" cy="1473148"/>
            <a:chOff x="1219200" y="1524000"/>
            <a:chExt cx="4267200" cy="3058305"/>
          </a:xfrm>
        </p:grpSpPr>
        <p:grpSp>
          <p:nvGrpSpPr>
            <p:cNvPr id="8" name="Group 7"/>
            <p:cNvGrpSpPr/>
            <p:nvPr/>
          </p:nvGrpSpPr>
          <p:grpSpPr>
            <a:xfrm>
              <a:off x="1219200" y="1752600"/>
              <a:ext cx="2057400" cy="342900"/>
              <a:chOff x="2819400" y="4076700"/>
              <a:chExt cx="2743200" cy="457200"/>
            </a:xfrm>
          </p:grpSpPr>
          <p:sp>
            <p:nvSpPr>
              <p:cNvPr id="9" name="Rectangle 8"/>
              <p:cNvSpPr/>
              <p:nvPr/>
            </p:nvSpPr>
            <p:spPr>
              <a:xfrm>
                <a:off x="2819400" y="4076700"/>
                <a:ext cx="228600" cy="457200"/>
              </a:xfrm>
              <a:prstGeom prst="rect">
                <a:avLst/>
              </a:prstGeom>
              <a:solidFill>
                <a:schemeClr val="bg2">
                  <a:lumMod val="25000"/>
                </a:schemeClr>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10" name="Rectangle 9"/>
              <p:cNvSpPr/>
              <p:nvPr/>
            </p:nvSpPr>
            <p:spPr>
              <a:xfrm>
                <a:off x="3048000" y="4076700"/>
                <a:ext cx="228600" cy="457200"/>
              </a:xfrm>
              <a:prstGeom prst="rect">
                <a:avLst/>
              </a:prstGeom>
              <a:solidFill>
                <a:srgbClr val="C00000"/>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11" name="Rectangle 10"/>
              <p:cNvSpPr/>
              <p:nvPr/>
            </p:nvSpPr>
            <p:spPr>
              <a:xfrm>
                <a:off x="3276600" y="4076700"/>
                <a:ext cx="228600" cy="457200"/>
              </a:xfrm>
              <a:prstGeom prst="rect">
                <a:avLst/>
              </a:prstGeom>
              <a:solidFill>
                <a:schemeClr val="bg1"/>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12" name="Rectangle 11"/>
              <p:cNvSpPr/>
              <p:nvPr/>
            </p:nvSpPr>
            <p:spPr>
              <a:xfrm>
                <a:off x="3505200" y="4076700"/>
                <a:ext cx="228600" cy="457200"/>
              </a:xfrm>
              <a:prstGeom prst="rect">
                <a:avLst/>
              </a:prstGeom>
              <a:solidFill>
                <a:schemeClr val="bg1"/>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13" name="Rectangle 12"/>
              <p:cNvSpPr/>
              <p:nvPr/>
            </p:nvSpPr>
            <p:spPr>
              <a:xfrm>
                <a:off x="3733800" y="4076700"/>
                <a:ext cx="228600" cy="457200"/>
              </a:xfrm>
              <a:prstGeom prst="rect">
                <a:avLst/>
              </a:prstGeom>
              <a:solidFill>
                <a:schemeClr val="bg1"/>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14" name="Rectangle 13"/>
              <p:cNvSpPr/>
              <p:nvPr/>
            </p:nvSpPr>
            <p:spPr>
              <a:xfrm>
                <a:off x="3962400" y="4076700"/>
                <a:ext cx="228600" cy="457200"/>
              </a:xfrm>
              <a:prstGeom prst="rect">
                <a:avLst/>
              </a:prstGeom>
              <a:solidFill>
                <a:schemeClr val="bg1"/>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15" name="Rectangle 14"/>
              <p:cNvSpPr/>
              <p:nvPr/>
            </p:nvSpPr>
            <p:spPr>
              <a:xfrm>
                <a:off x="4191000" y="4076700"/>
                <a:ext cx="228600" cy="457200"/>
              </a:xfrm>
              <a:prstGeom prst="rect">
                <a:avLst/>
              </a:prstGeom>
              <a:solidFill>
                <a:schemeClr val="bg1"/>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16" name="Rectangle 15"/>
              <p:cNvSpPr/>
              <p:nvPr/>
            </p:nvSpPr>
            <p:spPr>
              <a:xfrm>
                <a:off x="4419600" y="4076700"/>
                <a:ext cx="228600" cy="457200"/>
              </a:xfrm>
              <a:prstGeom prst="rect">
                <a:avLst/>
              </a:prstGeom>
              <a:solidFill>
                <a:schemeClr val="bg1"/>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17" name="Rectangle 16"/>
              <p:cNvSpPr/>
              <p:nvPr/>
            </p:nvSpPr>
            <p:spPr>
              <a:xfrm>
                <a:off x="4648200" y="4076700"/>
                <a:ext cx="228600" cy="457200"/>
              </a:xfrm>
              <a:prstGeom prst="rect">
                <a:avLst/>
              </a:prstGeom>
              <a:solidFill>
                <a:schemeClr val="bg1"/>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18" name="Rectangle 17"/>
              <p:cNvSpPr/>
              <p:nvPr/>
            </p:nvSpPr>
            <p:spPr>
              <a:xfrm>
                <a:off x="4876800" y="4076700"/>
                <a:ext cx="228600" cy="457200"/>
              </a:xfrm>
              <a:prstGeom prst="rect">
                <a:avLst/>
              </a:prstGeom>
              <a:solidFill>
                <a:schemeClr val="bg1"/>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19" name="Rectangle 18"/>
              <p:cNvSpPr/>
              <p:nvPr/>
            </p:nvSpPr>
            <p:spPr>
              <a:xfrm>
                <a:off x="5105400" y="4076700"/>
                <a:ext cx="228600" cy="457200"/>
              </a:xfrm>
              <a:prstGeom prst="rect">
                <a:avLst/>
              </a:prstGeom>
              <a:solidFill>
                <a:schemeClr val="bg1"/>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20" name="Rectangle 19"/>
              <p:cNvSpPr/>
              <p:nvPr/>
            </p:nvSpPr>
            <p:spPr>
              <a:xfrm>
                <a:off x="5334000" y="4076700"/>
                <a:ext cx="228600" cy="457200"/>
              </a:xfrm>
              <a:prstGeom prst="rect">
                <a:avLst/>
              </a:prstGeom>
              <a:solidFill>
                <a:schemeClr val="bg2">
                  <a:lumMod val="25000"/>
                </a:schemeClr>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grpSp>
        <p:grpSp>
          <p:nvGrpSpPr>
            <p:cNvPr id="21" name="Group 20"/>
            <p:cNvGrpSpPr/>
            <p:nvPr/>
          </p:nvGrpSpPr>
          <p:grpSpPr>
            <a:xfrm>
              <a:off x="1219200" y="2333621"/>
              <a:ext cx="1543050" cy="342901"/>
              <a:chOff x="2819400" y="4076700"/>
              <a:chExt cx="2057400" cy="457202"/>
            </a:xfrm>
          </p:grpSpPr>
          <p:sp>
            <p:nvSpPr>
              <p:cNvPr id="22" name="Rectangle 21"/>
              <p:cNvSpPr/>
              <p:nvPr/>
            </p:nvSpPr>
            <p:spPr>
              <a:xfrm>
                <a:off x="2819400" y="4076700"/>
                <a:ext cx="228600" cy="457200"/>
              </a:xfrm>
              <a:prstGeom prst="rect">
                <a:avLst/>
              </a:prstGeom>
              <a:solidFill>
                <a:schemeClr val="bg2">
                  <a:lumMod val="25000"/>
                </a:schemeClr>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23" name="Rectangle 22"/>
              <p:cNvSpPr/>
              <p:nvPr/>
            </p:nvSpPr>
            <p:spPr>
              <a:xfrm>
                <a:off x="3048000" y="4076700"/>
                <a:ext cx="228600" cy="457200"/>
              </a:xfrm>
              <a:prstGeom prst="rect">
                <a:avLst/>
              </a:prstGeom>
              <a:solidFill>
                <a:srgbClr val="C00000"/>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24" name="Rectangle 23"/>
              <p:cNvSpPr/>
              <p:nvPr/>
            </p:nvSpPr>
            <p:spPr>
              <a:xfrm>
                <a:off x="3276600" y="4076700"/>
                <a:ext cx="228600" cy="457200"/>
              </a:xfrm>
              <a:prstGeom prst="rect">
                <a:avLst/>
              </a:prstGeom>
              <a:solidFill>
                <a:schemeClr val="bg1"/>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25" name="Rectangle 24"/>
              <p:cNvSpPr/>
              <p:nvPr/>
            </p:nvSpPr>
            <p:spPr>
              <a:xfrm>
                <a:off x="3505200" y="4076700"/>
                <a:ext cx="228600" cy="457200"/>
              </a:xfrm>
              <a:prstGeom prst="rect">
                <a:avLst/>
              </a:prstGeom>
              <a:solidFill>
                <a:schemeClr val="bg1"/>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26" name="Rectangle 25"/>
              <p:cNvSpPr/>
              <p:nvPr/>
            </p:nvSpPr>
            <p:spPr>
              <a:xfrm>
                <a:off x="3733800" y="4076700"/>
                <a:ext cx="228600" cy="457200"/>
              </a:xfrm>
              <a:prstGeom prst="rect">
                <a:avLst/>
              </a:prstGeom>
              <a:solidFill>
                <a:schemeClr val="bg1"/>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27" name="Rectangle 26"/>
              <p:cNvSpPr/>
              <p:nvPr/>
            </p:nvSpPr>
            <p:spPr>
              <a:xfrm>
                <a:off x="3962400" y="4076700"/>
                <a:ext cx="228600" cy="457200"/>
              </a:xfrm>
              <a:prstGeom prst="rect">
                <a:avLst/>
              </a:prstGeom>
              <a:solidFill>
                <a:schemeClr val="bg1"/>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28" name="Rectangle 27"/>
              <p:cNvSpPr/>
              <p:nvPr/>
            </p:nvSpPr>
            <p:spPr>
              <a:xfrm>
                <a:off x="4191000" y="4076700"/>
                <a:ext cx="228600" cy="457200"/>
              </a:xfrm>
              <a:prstGeom prst="rect">
                <a:avLst/>
              </a:prstGeom>
              <a:solidFill>
                <a:schemeClr val="bg1"/>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29" name="Rectangle 28"/>
              <p:cNvSpPr/>
              <p:nvPr/>
            </p:nvSpPr>
            <p:spPr>
              <a:xfrm>
                <a:off x="4419597" y="4076702"/>
                <a:ext cx="228601" cy="457200"/>
              </a:xfrm>
              <a:prstGeom prst="rect">
                <a:avLst/>
              </a:prstGeom>
              <a:solidFill>
                <a:schemeClr val="bg1"/>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30" name="Rectangle 29"/>
              <p:cNvSpPr/>
              <p:nvPr/>
            </p:nvSpPr>
            <p:spPr>
              <a:xfrm>
                <a:off x="4648200" y="4076700"/>
                <a:ext cx="228600" cy="457200"/>
              </a:xfrm>
              <a:prstGeom prst="rect">
                <a:avLst/>
              </a:prstGeom>
              <a:solidFill>
                <a:schemeClr val="bg2">
                  <a:lumMod val="25000"/>
                </a:schemeClr>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grpSp>
        <p:grpSp>
          <p:nvGrpSpPr>
            <p:cNvPr id="31" name="Group 30"/>
            <p:cNvGrpSpPr/>
            <p:nvPr/>
          </p:nvGrpSpPr>
          <p:grpSpPr>
            <a:xfrm>
              <a:off x="1219200" y="2914650"/>
              <a:ext cx="1036819" cy="342900"/>
              <a:chOff x="2819400" y="4076700"/>
              <a:chExt cx="1382425" cy="457200"/>
            </a:xfrm>
          </p:grpSpPr>
          <p:sp>
            <p:nvSpPr>
              <p:cNvPr id="32" name="Rectangle 31"/>
              <p:cNvSpPr/>
              <p:nvPr/>
            </p:nvSpPr>
            <p:spPr>
              <a:xfrm>
                <a:off x="2819400" y="4076700"/>
                <a:ext cx="228600" cy="457200"/>
              </a:xfrm>
              <a:prstGeom prst="rect">
                <a:avLst/>
              </a:prstGeom>
              <a:solidFill>
                <a:schemeClr val="bg2">
                  <a:lumMod val="25000"/>
                </a:schemeClr>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33" name="Rectangle 32"/>
              <p:cNvSpPr/>
              <p:nvPr/>
            </p:nvSpPr>
            <p:spPr>
              <a:xfrm>
                <a:off x="3048000" y="4076700"/>
                <a:ext cx="228600" cy="457200"/>
              </a:xfrm>
              <a:prstGeom prst="rect">
                <a:avLst/>
              </a:prstGeom>
              <a:solidFill>
                <a:srgbClr val="C00000"/>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34" name="Rectangle 33"/>
              <p:cNvSpPr/>
              <p:nvPr/>
            </p:nvSpPr>
            <p:spPr>
              <a:xfrm>
                <a:off x="3276600" y="4076700"/>
                <a:ext cx="228600" cy="457200"/>
              </a:xfrm>
              <a:prstGeom prst="rect">
                <a:avLst/>
              </a:prstGeom>
              <a:solidFill>
                <a:schemeClr val="bg1"/>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35" name="Rectangle 34"/>
              <p:cNvSpPr/>
              <p:nvPr/>
            </p:nvSpPr>
            <p:spPr>
              <a:xfrm>
                <a:off x="3505200" y="4076700"/>
                <a:ext cx="228600" cy="457200"/>
              </a:xfrm>
              <a:prstGeom prst="rect">
                <a:avLst/>
              </a:prstGeom>
              <a:solidFill>
                <a:schemeClr val="bg1"/>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36" name="Rectangle 35"/>
              <p:cNvSpPr/>
              <p:nvPr/>
            </p:nvSpPr>
            <p:spPr>
              <a:xfrm>
                <a:off x="3733800" y="4076700"/>
                <a:ext cx="228600" cy="457200"/>
              </a:xfrm>
              <a:prstGeom prst="rect">
                <a:avLst/>
              </a:prstGeom>
              <a:solidFill>
                <a:schemeClr val="bg1"/>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37" name="Rectangle 36"/>
              <p:cNvSpPr/>
              <p:nvPr/>
            </p:nvSpPr>
            <p:spPr>
              <a:xfrm>
                <a:off x="3973225" y="4076700"/>
                <a:ext cx="228600" cy="457200"/>
              </a:xfrm>
              <a:prstGeom prst="rect">
                <a:avLst/>
              </a:prstGeom>
              <a:solidFill>
                <a:schemeClr val="bg2">
                  <a:lumMod val="25000"/>
                </a:schemeClr>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grpSp>
        <p:grpSp>
          <p:nvGrpSpPr>
            <p:cNvPr id="38" name="Group 37"/>
            <p:cNvGrpSpPr/>
            <p:nvPr/>
          </p:nvGrpSpPr>
          <p:grpSpPr>
            <a:xfrm>
              <a:off x="1219200" y="3495675"/>
              <a:ext cx="2057400" cy="342900"/>
              <a:chOff x="2819400" y="4076700"/>
              <a:chExt cx="2743200" cy="457200"/>
            </a:xfrm>
          </p:grpSpPr>
          <p:sp>
            <p:nvSpPr>
              <p:cNvPr id="39" name="Rectangle 38"/>
              <p:cNvSpPr/>
              <p:nvPr/>
            </p:nvSpPr>
            <p:spPr>
              <a:xfrm>
                <a:off x="2819400" y="4076700"/>
                <a:ext cx="228600" cy="457200"/>
              </a:xfrm>
              <a:prstGeom prst="rect">
                <a:avLst/>
              </a:prstGeom>
              <a:solidFill>
                <a:schemeClr val="bg2">
                  <a:lumMod val="25000"/>
                </a:schemeClr>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40" name="Rectangle 39"/>
              <p:cNvSpPr/>
              <p:nvPr/>
            </p:nvSpPr>
            <p:spPr>
              <a:xfrm>
                <a:off x="3048000" y="4076700"/>
                <a:ext cx="228600" cy="457200"/>
              </a:xfrm>
              <a:prstGeom prst="rect">
                <a:avLst/>
              </a:prstGeom>
              <a:solidFill>
                <a:srgbClr val="C00000"/>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41" name="Rectangle 40"/>
              <p:cNvSpPr/>
              <p:nvPr/>
            </p:nvSpPr>
            <p:spPr>
              <a:xfrm>
                <a:off x="3276600" y="4076700"/>
                <a:ext cx="228600" cy="457200"/>
              </a:xfrm>
              <a:prstGeom prst="rect">
                <a:avLst/>
              </a:prstGeom>
              <a:solidFill>
                <a:schemeClr val="bg1"/>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42" name="Rectangle 41"/>
              <p:cNvSpPr/>
              <p:nvPr/>
            </p:nvSpPr>
            <p:spPr>
              <a:xfrm>
                <a:off x="3505200" y="4076700"/>
                <a:ext cx="228600" cy="457200"/>
              </a:xfrm>
              <a:prstGeom prst="rect">
                <a:avLst/>
              </a:prstGeom>
              <a:solidFill>
                <a:schemeClr val="bg1"/>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43" name="Rectangle 42"/>
              <p:cNvSpPr/>
              <p:nvPr/>
            </p:nvSpPr>
            <p:spPr>
              <a:xfrm>
                <a:off x="3733800" y="4076700"/>
                <a:ext cx="228600" cy="457200"/>
              </a:xfrm>
              <a:prstGeom prst="rect">
                <a:avLst/>
              </a:prstGeom>
              <a:solidFill>
                <a:schemeClr val="bg1"/>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44" name="Rectangle 43"/>
              <p:cNvSpPr/>
              <p:nvPr/>
            </p:nvSpPr>
            <p:spPr>
              <a:xfrm>
                <a:off x="3962400" y="4076700"/>
                <a:ext cx="228600" cy="457200"/>
              </a:xfrm>
              <a:prstGeom prst="rect">
                <a:avLst/>
              </a:prstGeom>
              <a:solidFill>
                <a:schemeClr val="bg1"/>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45" name="Rectangle 44"/>
              <p:cNvSpPr/>
              <p:nvPr/>
            </p:nvSpPr>
            <p:spPr>
              <a:xfrm>
                <a:off x="4191000" y="4076700"/>
                <a:ext cx="228600" cy="457200"/>
              </a:xfrm>
              <a:prstGeom prst="rect">
                <a:avLst/>
              </a:prstGeom>
              <a:solidFill>
                <a:schemeClr val="bg1"/>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46" name="Rectangle 45"/>
              <p:cNvSpPr/>
              <p:nvPr/>
            </p:nvSpPr>
            <p:spPr>
              <a:xfrm>
                <a:off x="4419600" y="4076700"/>
                <a:ext cx="228600" cy="457200"/>
              </a:xfrm>
              <a:prstGeom prst="rect">
                <a:avLst/>
              </a:prstGeom>
              <a:solidFill>
                <a:schemeClr val="bg1"/>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47" name="Rectangle 46"/>
              <p:cNvSpPr/>
              <p:nvPr/>
            </p:nvSpPr>
            <p:spPr>
              <a:xfrm>
                <a:off x="4648200" y="4076700"/>
                <a:ext cx="228600" cy="457200"/>
              </a:xfrm>
              <a:prstGeom prst="rect">
                <a:avLst/>
              </a:prstGeom>
              <a:solidFill>
                <a:schemeClr val="bg1"/>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48" name="Rectangle 47"/>
              <p:cNvSpPr/>
              <p:nvPr/>
            </p:nvSpPr>
            <p:spPr>
              <a:xfrm>
                <a:off x="4876800" y="4076700"/>
                <a:ext cx="228600" cy="457200"/>
              </a:xfrm>
              <a:prstGeom prst="rect">
                <a:avLst/>
              </a:prstGeom>
              <a:solidFill>
                <a:schemeClr val="bg1"/>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49" name="Rectangle 48"/>
              <p:cNvSpPr/>
              <p:nvPr/>
            </p:nvSpPr>
            <p:spPr>
              <a:xfrm>
                <a:off x="5105400" y="4076700"/>
                <a:ext cx="228600" cy="457200"/>
              </a:xfrm>
              <a:prstGeom prst="rect">
                <a:avLst/>
              </a:prstGeom>
              <a:solidFill>
                <a:schemeClr val="bg1"/>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50" name="Rectangle 49"/>
              <p:cNvSpPr/>
              <p:nvPr/>
            </p:nvSpPr>
            <p:spPr>
              <a:xfrm>
                <a:off x="5334000" y="4076700"/>
                <a:ext cx="228600" cy="457200"/>
              </a:xfrm>
              <a:prstGeom prst="rect">
                <a:avLst/>
              </a:prstGeom>
              <a:solidFill>
                <a:schemeClr val="bg2">
                  <a:lumMod val="25000"/>
                </a:schemeClr>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grpSp>
        <p:grpSp>
          <p:nvGrpSpPr>
            <p:cNvPr id="51" name="Group 50"/>
            <p:cNvGrpSpPr/>
            <p:nvPr/>
          </p:nvGrpSpPr>
          <p:grpSpPr>
            <a:xfrm>
              <a:off x="1219200" y="4076700"/>
              <a:ext cx="1877830" cy="342900"/>
              <a:chOff x="2819400" y="4076700"/>
              <a:chExt cx="2503774" cy="457200"/>
            </a:xfrm>
          </p:grpSpPr>
          <p:sp>
            <p:nvSpPr>
              <p:cNvPr id="52" name="Rectangle 51"/>
              <p:cNvSpPr/>
              <p:nvPr/>
            </p:nvSpPr>
            <p:spPr>
              <a:xfrm>
                <a:off x="2819400" y="4076700"/>
                <a:ext cx="228600" cy="457200"/>
              </a:xfrm>
              <a:prstGeom prst="rect">
                <a:avLst/>
              </a:prstGeom>
              <a:solidFill>
                <a:schemeClr val="bg2">
                  <a:lumMod val="25000"/>
                </a:schemeClr>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53" name="Rectangle 52"/>
              <p:cNvSpPr/>
              <p:nvPr/>
            </p:nvSpPr>
            <p:spPr>
              <a:xfrm>
                <a:off x="3048000" y="4076700"/>
                <a:ext cx="228600" cy="457200"/>
              </a:xfrm>
              <a:prstGeom prst="rect">
                <a:avLst/>
              </a:prstGeom>
              <a:solidFill>
                <a:srgbClr val="C00000"/>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54" name="Rectangle 53"/>
              <p:cNvSpPr/>
              <p:nvPr/>
            </p:nvSpPr>
            <p:spPr>
              <a:xfrm>
                <a:off x="3276600" y="4076700"/>
                <a:ext cx="228600" cy="457200"/>
              </a:xfrm>
              <a:prstGeom prst="rect">
                <a:avLst/>
              </a:prstGeom>
              <a:solidFill>
                <a:schemeClr val="bg1"/>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55" name="Rectangle 54"/>
              <p:cNvSpPr/>
              <p:nvPr/>
            </p:nvSpPr>
            <p:spPr>
              <a:xfrm>
                <a:off x="3505200" y="4076700"/>
                <a:ext cx="228600" cy="457200"/>
              </a:xfrm>
              <a:prstGeom prst="rect">
                <a:avLst/>
              </a:prstGeom>
              <a:solidFill>
                <a:schemeClr val="bg1"/>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56" name="Rectangle 55"/>
              <p:cNvSpPr/>
              <p:nvPr/>
            </p:nvSpPr>
            <p:spPr>
              <a:xfrm>
                <a:off x="3733800" y="4076700"/>
                <a:ext cx="228600" cy="457200"/>
              </a:xfrm>
              <a:prstGeom prst="rect">
                <a:avLst/>
              </a:prstGeom>
              <a:solidFill>
                <a:schemeClr val="bg1"/>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57" name="Rectangle 56"/>
              <p:cNvSpPr/>
              <p:nvPr/>
            </p:nvSpPr>
            <p:spPr>
              <a:xfrm>
                <a:off x="3962400" y="4076700"/>
                <a:ext cx="228600" cy="457200"/>
              </a:xfrm>
              <a:prstGeom prst="rect">
                <a:avLst/>
              </a:prstGeom>
              <a:solidFill>
                <a:schemeClr val="bg1"/>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58" name="Rectangle 57"/>
              <p:cNvSpPr/>
              <p:nvPr/>
            </p:nvSpPr>
            <p:spPr>
              <a:xfrm>
                <a:off x="4191000" y="4076700"/>
                <a:ext cx="228600" cy="457200"/>
              </a:xfrm>
              <a:prstGeom prst="rect">
                <a:avLst/>
              </a:prstGeom>
              <a:solidFill>
                <a:schemeClr val="bg1"/>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59" name="Rectangle 58"/>
              <p:cNvSpPr/>
              <p:nvPr/>
            </p:nvSpPr>
            <p:spPr>
              <a:xfrm>
                <a:off x="4419600" y="4076700"/>
                <a:ext cx="228600" cy="457200"/>
              </a:xfrm>
              <a:prstGeom prst="rect">
                <a:avLst/>
              </a:prstGeom>
              <a:solidFill>
                <a:schemeClr val="bg1"/>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60" name="Rectangle 59"/>
              <p:cNvSpPr/>
              <p:nvPr/>
            </p:nvSpPr>
            <p:spPr>
              <a:xfrm>
                <a:off x="4648200" y="4076700"/>
                <a:ext cx="228600" cy="457200"/>
              </a:xfrm>
              <a:prstGeom prst="rect">
                <a:avLst/>
              </a:prstGeom>
              <a:solidFill>
                <a:schemeClr val="bg1"/>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61" name="Rectangle 60"/>
              <p:cNvSpPr/>
              <p:nvPr/>
            </p:nvSpPr>
            <p:spPr>
              <a:xfrm>
                <a:off x="4876800" y="4076700"/>
                <a:ext cx="228600" cy="457200"/>
              </a:xfrm>
              <a:prstGeom prst="rect">
                <a:avLst/>
              </a:prstGeom>
              <a:solidFill>
                <a:schemeClr val="bg1"/>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sp>
            <p:nvSpPr>
              <p:cNvPr id="62" name="Rectangle 61"/>
              <p:cNvSpPr/>
              <p:nvPr/>
            </p:nvSpPr>
            <p:spPr>
              <a:xfrm>
                <a:off x="5094574" y="4076700"/>
                <a:ext cx="228600" cy="457200"/>
              </a:xfrm>
              <a:prstGeom prst="rect">
                <a:avLst/>
              </a:prstGeom>
              <a:solidFill>
                <a:schemeClr val="bg2">
                  <a:lumMod val="25000"/>
                </a:schemeClr>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b="1" dirty="0" smtClean="0">
                  <a:solidFill>
                    <a:schemeClr val="tx1"/>
                  </a:solidFill>
                </a:endParaRPr>
              </a:p>
            </p:txBody>
          </p:sp>
        </p:grpSp>
        <p:sp>
          <p:nvSpPr>
            <p:cNvPr id="63" name="Rectangle 62"/>
            <p:cNvSpPr/>
            <p:nvPr/>
          </p:nvSpPr>
          <p:spPr>
            <a:xfrm>
              <a:off x="3809999" y="1524000"/>
              <a:ext cx="1676401" cy="3058305"/>
            </a:xfrm>
            <a:prstGeom prst="rect">
              <a:avLst/>
            </a:prstGeom>
            <a:ln w="3175">
              <a:noFill/>
            </a:ln>
          </p:spPr>
          <p:txBody>
            <a:bodyPr wrap="square">
              <a:spAutoFit/>
            </a:bodyPr>
            <a:lstStyle/>
            <a:p>
              <a:pPr lvl="0" algn="ctr">
                <a:lnSpc>
                  <a:spcPct val="120000"/>
                </a:lnSpc>
              </a:pPr>
              <a:r>
                <a:rPr lang="en-US" sz="1500" b="1" dirty="0" smtClean="0">
                  <a:solidFill>
                    <a:prstClr val="black"/>
                  </a:solidFill>
                </a:rPr>
                <a:t>good</a:t>
              </a:r>
            </a:p>
            <a:p>
              <a:pPr lvl="0" algn="ctr">
                <a:lnSpc>
                  <a:spcPct val="120000"/>
                </a:lnSpc>
              </a:pPr>
              <a:r>
                <a:rPr lang="en-US" sz="1500" b="1" dirty="0" smtClean="0">
                  <a:solidFill>
                    <a:srgbClr val="C00000"/>
                  </a:solidFill>
                </a:rPr>
                <a:t>bad</a:t>
              </a:r>
            </a:p>
            <a:p>
              <a:pPr lvl="0" algn="ctr">
                <a:lnSpc>
                  <a:spcPct val="120000"/>
                </a:lnSpc>
              </a:pPr>
              <a:r>
                <a:rPr lang="en-US" sz="1500" b="1" dirty="0" smtClean="0">
                  <a:solidFill>
                    <a:prstClr val="black"/>
                  </a:solidFill>
                </a:rPr>
                <a:t>good</a:t>
              </a:r>
            </a:p>
            <a:p>
              <a:pPr lvl="0" algn="ctr">
                <a:lnSpc>
                  <a:spcPct val="120000"/>
                </a:lnSpc>
              </a:pPr>
              <a:r>
                <a:rPr lang="en-US" sz="1500" b="1" dirty="0" smtClean="0">
                  <a:solidFill>
                    <a:prstClr val="black"/>
                  </a:solidFill>
                </a:rPr>
                <a:t>good</a:t>
              </a:r>
            </a:p>
            <a:p>
              <a:pPr lvl="0" algn="ctr">
                <a:lnSpc>
                  <a:spcPct val="120000"/>
                </a:lnSpc>
              </a:pPr>
              <a:r>
                <a:rPr lang="en-US" sz="1500" b="1" dirty="0" smtClean="0">
                  <a:solidFill>
                    <a:srgbClr val="C00000"/>
                  </a:solidFill>
                </a:rPr>
                <a:t>bad</a:t>
              </a:r>
              <a:endParaRPr lang="en-US" sz="1500" b="1" dirty="0">
                <a:solidFill>
                  <a:srgbClr val="C00000"/>
                </a:solidFill>
              </a:endParaRPr>
            </a:p>
          </p:txBody>
        </p:sp>
      </p:grpSp>
      <p:grpSp>
        <p:nvGrpSpPr>
          <p:cNvPr id="69" name="Group 68"/>
          <p:cNvGrpSpPr/>
          <p:nvPr/>
        </p:nvGrpSpPr>
        <p:grpSpPr>
          <a:xfrm>
            <a:off x="6553200" y="1524000"/>
            <a:ext cx="1874682" cy="2057400"/>
            <a:chOff x="3048000" y="3436723"/>
            <a:chExt cx="3048000" cy="3345077"/>
          </a:xfrm>
        </p:grpSpPr>
        <p:pic>
          <p:nvPicPr>
            <p:cNvPr id="67" name="Picture 14"/>
            <p:cNvPicPr>
              <a:picLocks noChangeAspect="1" noChangeArrowheads="1"/>
            </p:cNvPicPr>
            <p:nvPr/>
          </p:nvPicPr>
          <p:blipFill>
            <a:blip r:embed="rId4" cstate="print"/>
            <a:srcRect l="43835" t="5195" r="27532"/>
            <a:stretch>
              <a:fillRect/>
            </a:stretch>
          </p:blipFill>
          <p:spPr bwMode="auto">
            <a:xfrm>
              <a:off x="4114800" y="3436723"/>
              <a:ext cx="1981200" cy="3345077"/>
            </a:xfrm>
            <a:prstGeom prst="rect">
              <a:avLst/>
            </a:prstGeom>
            <a:noFill/>
            <a:ln w="9525">
              <a:noFill/>
              <a:miter lim="800000"/>
              <a:headEnd/>
              <a:tailEnd/>
            </a:ln>
            <a:effectLst/>
          </p:spPr>
        </p:pic>
        <p:sp>
          <p:nvSpPr>
            <p:cNvPr id="68" name="Rounded Rectangular Callout 67"/>
            <p:cNvSpPr/>
            <p:nvPr/>
          </p:nvSpPr>
          <p:spPr>
            <a:xfrm>
              <a:off x="3048000" y="3505200"/>
              <a:ext cx="2895600" cy="609600"/>
            </a:xfrm>
            <a:prstGeom prst="wedgeRoundRectCallout">
              <a:avLst>
                <a:gd name="adj1" fmla="val 32428"/>
                <a:gd name="adj2" fmla="val 121938"/>
                <a:gd name="adj3" fmla="val 16667"/>
              </a:avLst>
            </a:prstGeom>
            <a:gradFill>
              <a:gsLst>
                <a:gs pos="0">
                  <a:schemeClr val="accent3">
                    <a:tint val="50000"/>
                    <a:satMod val="300000"/>
                    <a:alpha val="78000"/>
                  </a:schemeClr>
                </a:gs>
                <a:gs pos="35000">
                  <a:schemeClr val="accent3">
                    <a:tint val="37000"/>
                    <a:satMod val="300000"/>
                    <a:alpha val="74000"/>
                  </a:schemeClr>
                </a:gs>
                <a:gs pos="100000">
                  <a:schemeClr val="accent3">
                    <a:tint val="15000"/>
                    <a:satMod val="350000"/>
                  </a:schemeClr>
                </a:gs>
              </a:gsLst>
            </a:gra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i="1" dirty="0" smtClean="0"/>
                <a:t>n</a:t>
              </a:r>
              <a:r>
                <a:rPr lang="en-US" b="1" dirty="0" smtClean="0"/>
                <a:t>-</a:t>
              </a:r>
              <a:r>
                <a:rPr lang="en-US" b="1" dirty="0" err="1" smtClean="0"/>
                <a:t>ary</a:t>
              </a:r>
              <a:r>
                <a:rPr lang="en-US" b="1" dirty="0" smtClean="0"/>
                <a:t> tree</a:t>
              </a:r>
              <a:endParaRPr lang="en-US" b="1" dirty="0"/>
            </a:p>
          </p:txBody>
        </p:sp>
      </p:grpSp>
      <p:sp>
        <p:nvSpPr>
          <p:cNvPr id="72" name="Content Placeholder 1"/>
          <p:cNvSpPr txBox="1">
            <a:spLocks/>
          </p:cNvSpPr>
          <p:nvPr/>
        </p:nvSpPr>
        <p:spPr>
          <a:xfrm>
            <a:off x="3276600" y="1219200"/>
            <a:ext cx="2819400" cy="2667000"/>
          </a:xfrm>
          <a:prstGeom prst="rect">
            <a:avLst/>
          </a:prstGeom>
          <a:solidFill>
            <a:srgbClr val="CCCCFF"/>
          </a:solidFill>
          <a:effectLst/>
        </p:spPr>
        <p:txBody>
          <a:bodyPr vert="horz" lIns="91440" tIns="45720" rIns="91440" bIns="45720" rtlCol="0" anchor="ctr">
            <a:noAutofit/>
          </a:bodyPr>
          <a:lstStyle/>
          <a:p>
            <a:pPr marL="693738" indent="-693738">
              <a:spcBef>
                <a:spcPts val="600"/>
              </a:spcBef>
              <a:tabLst>
                <a:tab pos="457200" algn="r"/>
              </a:tabLst>
              <a:defRPr/>
            </a:pPr>
            <a:r>
              <a:rPr lang="en-US" sz="900" dirty="0" smtClean="0">
                <a:latin typeface="Franklin Gothic Book" pitchFamily="34" charset="0"/>
                <a:cs typeface="Shruti" pitchFamily="2"/>
              </a:rPr>
              <a:t>	[FIX]	Fixes the </a:t>
            </a:r>
            <a:r>
              <a:rPr lang="en-US" sz="900" u="sng" dirty="0" smtClean="0">
                <a:solidFill>
                  <a:srgbClr val="C00000"/>
                </a:solidFill>
                <a:latin typeface="Franklin Gothic Book" pitchFamily="34" charset="0"/>
                <a:cs typeface="Shruti" pitchFamily="2"/>
              </a:rPr>
              <a:t>proximate</a:t>
            </a:r>
            <a:r>
              <a:rPr lang="en-US" sz="900" dirty="0" smtClean="0">
                <a:latin typeface="Franklin Gothic Book" pitchFamily="34" charset="0"/>
                <a:cs typeface="Shruti" pitchFamily="2"/>
              </a:rPr>
              <a:t> error (though other </a:t>
            </a:r>
            <a:r>
              <a:rPr lang="en-US" sz="900" u="sng" dirty="0" smtClean="0">
                <a:solidFill>
                  <a:srgbClr val="C00000"/>
                </a:solidFill>
                <a:latin typeface="Franklin Gothic Book" pitchFamily="34" charset="0"/>
                <a:cs typeface="Shruti" pitchFamily="2"/>
              </a:rPr>
              <a:t>cringing</a:t>
            </a:r>
            <a:r>
              <a:rPr lang="en-US" sz="900" dirty="0" smtClean="0">
                <a:latin typeface="Franklin Gothic Book" pitchFamily="34" charset="0"/>
                <a:cs typeface="Shruti" pitchFamily="2"/>
              </a:rPr>
              <a:t> errors might remain.)</a:t>
            </a:r>
          </a:p>
          <a:p>
            <a:pPr marL="693738" indent="-693738">
              <a:spcBef>
                <a:spcPts val="600"/>
              </a:spcBef>
              <a:tabLst>
                <a:tab pos="457200" algn="r"/>
              </a:tabLst>
              <a:defRPr/>
            </a:pPr>
            <a:r>
              <a:rPr lang="en-US" sz="900" dirty="0" smtClean="0">
                <a:latin typeface="Franklin Gothic Book" pitchFamily="34" charset="0"/>
                <a:cs typeface="Shruti" pitchFamily="2"/>
              </a:rPr>
              <a:t>	[PART]	Evidence that the student has understood the error message (though perhaps not wholly,) and is trying to take an appropriate action (though </a:t>
            </a:r>
            <a:r>
              <a:rPr lang="en-US" sz="900" u="sng" dirty="0" smtClean="0">
                <a:solidFill>
                  <a:srgbClr val="C00000"/>
                </a:solidFill>
                <a:latin typeface="Franklin Gothic Book" pitchFamily="34" charset="0"/>
                <a:cs typeface="Shruti" pitchFamily="2"/>
              </a:rPr>
              <a:t>perhaps not well</a:t>
            </a:r>
            <a:r>
              <a:rPr lang="en-US" sz="900" dirty="0" smtClean="0">
                <a:latin typeface="Franklin Gothic Book" pitchFamily="34" charset="0"/>
                <a:cs typeface="Shruti" pitchFamily="2"/>
              </a:rPr>
              <a:t>.)</a:t>
            </a:r>
          </a:p>
          <a:p>
            <a:pPr marL="693738" indent="-693738">
              <a:spcBef>
                <a:spcPts val="600"/>
              </a:spcBef>
              <a:tabLst>
                <a:tab pos="457200" algn="r"/>
              </a:tabLst>
              <a:defRPr/>
            </a:pPr>
            <a:r>
              <a:rPr lang="en-US" sz="900" dirty="0" smtClean="0">
                <a:latin typeface="Franklin Gothic Book" pitchFamily="34" charset="0"/>
                <a:cs typeface="Shruti" pitchFamily="2"/>
              </a:rPr>
              <a:t>	[UNR]	Edit unrelated to the error message, and </a:t>
            </a:r>
            <a:r>
              <a:rPr lang="en-US" sz="900" u="sng" dirty="0" smtClean="0">
                <a:solidFill>
                  <a:srgbClr val="C00000"/>
                </a:solidFill>
                <a:latin typeface="Franklin Gothic Book" pitchFamily="34" charset="0"/>
                <a:cs typeface="Shruti" pitchFamily="2"/>
              </a:rPr>
              <a:t>does not help</a:t>
            </a:r>
            <a:r>
              <a:rPr lang="en-US" sz="900" dirty="0" smtClean="0">
                <a:latin typeface="Franklin Gothic Book" pitchFamily="34" charset="0"/>
                <a:cs typeface="Shruti" pitchFamily="2"/>
              </a:rPr>
              <a:t>.</a:t>
            </a:r>
          </a:p>
          <a:p>
            <a:pPr marL="693738" lvl="0" indent="-693738">
              <a:spcBef>
                <a:spcPts val="600"/>
              </a:spcBef>
              <a:tabLst>
                <a:tab pos="457200" algn="r"/>
              </a:tabLst>
              <a:defRPr/>
            </a:pPr>
            <a:r>
              <a:rPr lang="en-US" sz="900" dirty="0" smtClean="0">
                <a:latin typeface="Franklin Gothic Book" pitchFamily="34" charset="0"/>
                <a:cs typeface="Shruti" pitchFamily="2"/>
              </a:rPr>
              <a:t>	[DEL]	Deletes the problematic code </a:t>
            </a:r>
            <a:r>
              <a:rPr lang="en-US" sz="900" u="sng" dirty="0" smtClean="0">
                <a:solidFill>
                  <a:srgbClr val="C00000"/>
                </a:solidFill>
                <a:latin typeface="Franklin Gothic Book" pitchFamily="34" charset="0"/>
                <a:cs typeface="Shruti" pitchFamily="2"/>
              </a:rPr>
              <a:t>wholesale</a:t>
            </a:r>
            <a:r>
              <a:rPr lang="en-US" sz="900" dirty="0" smtClean="0">
                <a:latin typeface="Franklin Gothic Book" pitchFamily="34" charset="0"/>
                <a:cs typeface="Shruti" pitchFamily="2"/>
              </a:rPr>
              <a:t>.</a:t>
            </a:r>
          </a:p>
          <a:p>
            <a:pPr marL="693738" indent="-693738">
              <a:spcBef>
                <a:spcPts val="600"/>
              </a:spcBef>
              <a:tabLst>
                <a:tab pos="457200" algn="r"/>
              </a:tabLst>
              <a:defRPr/>
            </a:pPr>
            <a:r>
              <a:rPr lang="en-US" sz="900" dirty="0" smtClean="0">
                <a:latin typeface="Franklin Gothic Book" pitchFamily="34" charset="0"/>
                <a:cs typeface="Shruti" pitchFamily="2"/>
              </a:rPr>
              <a:t>	[DIFF]	Edit unrelated to the error message, but it correctly addresses a different error or makes progress </a:t>
            </a:r>
            <a:r>
              <a:rPr lang="en-US" sz="900" u="sng" dirty="0" smtClean="0">
                <a:solidFill>
                  <a:srgbClr val="C00000"/>
                </a:solidFill>
                <a:latin typeface="Franklin Gothic Book" pitchFamily="34" charset="0"/>
                <a:cs typeface="Shruti" pitchFamily="2"/>
              </a:rPr>
              <a:t>in some other way</a:t>
            </a:r>
            <a:r>
              <a:rPr lang="en-US" sz="900" dirty="0" smtClean="0">
                <a:latin typeface="Franklin Gothic Book" pitchFamily="34" charset="0"/>
                <a:cs typeface="Shruti" pitchFamily="2"/>
              </a:rPr>
              <a:t>.</a:t>
            </a:r>
          </a:p>
        </p:txBody>
      </p:sp>
      <p:cxnSp>
        <p:nvCxnSpPr>
          <p:cNvPr id="74" name="Straight Connector 73"/>
          <p:cNvCxnSpPr/>
          <p:nvPr/>
        </p:nvCxnSpPr>
        <p:spPr>
          <a:xfrm>
            <a:off x="228600" y="1219200"/>
            <a:ext cx="86868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228600" y="3886200"/>
            <a:ext cx="86868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78" name="Rectangle 77"/>
          <p:cNvSpPr/>
          <p:nvPr/>
        </p:nvSpPr>
        <p:spPr>
          <a:xfrm>
            <a:off x="4267200" y="4661942"/>
            <a:ext cx="4572000" cy="1205458"/>
          </a:xfrm>
          <a:prstGeom prst="rect">
            <a:avLst/>
          </a:prstGeom>
        </p:spPr>
        <p:txBody>
          <a:bodyPr wrap="square">
            <a:spAutoFit/>
          </a:bodyPr>
          <a:lstStyle/>
          <a:p>
            <a:pPr>
              <a:spcBef>
                <a:spcPts val="1000"/>
              </a:spcBef>
            </a:pPr>
            <a:r>
              <a:rPr lang="en-US" dirty="0" smtClean="0">
                <a:latin typeface="Bell MT" pitchFamily="18" charset="0"/>
              </a:rPr>
              <a:t>Kathi Fisler (WPI)</a:t>
            </a:r>
            <a:br>
              <a:rPr lang="en-US" dirty="0" smtClean="0">
                <a:latin typeface="Bell MT" pitchFamily="18" charset="0"/>
              </a:rPr>
            </a:br>
            <a:r>
              <a:rPr lang="en-US" dirty="0" smtClean="0">
                <a:latin typeface="Bell MT" pitchFamily="18" charset="0"/>
              </a:rPr>
              <a:t>Shriram Krishnamurthi (Brown)</a:t>
            </a:r>
          </a:p>
          <a:p>
            <a:pPr>
              <a:spcBef>
                <a:spcPts val="1000"/>
              </a:spcBef>
            </a:pPr>
            <a:r>
              <a:rPr lang="en-US" sz="1400" dirty="0" smtClean="0">
                <a:latin typeface="Courier New" pitchFamily="49" charset="0"/>
                <a:cs typeface="Courier New" pitchFamily="49" charset="0"/>
              </a:rPr>
              <a:t>kfisler@cs.wpi.edu</a:t>
            </a:r>
            <a:br>
              <a:rPr lang="en-US" sz="1400" dirty="0" smtClean="0">
                <a:latin typeface="Courier New" pitchFamily="49" charset="0"/>
                <a:cs typeface="Courier New" pitchFamily="49" charset="0"/>
              </a:rPr>
            </a:br>
            <a:r>
              <a:rPr lang="en-US" sz="1400" dirty="0" smtClean="0">
                <a:latin typeface="Courier New" pitchFamily="49" charset="0"/>
                <a:cs typeface="Courier New" pitchFamily="49" charset="0"/>
              </a:rPr>
              <a:t>sk@cs.brown.edu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64"/>
                                        </p:tgtEl>
                                        <p:attrNameLst>
                                          <p:attrName>style.visibility</p:attrName>
                                        </p:attrNameLst>
                                      </p:cBhvr>
                                      <p:to>
                                        <p:strVal val="visible"/>
                                      </p:to>
                                    </p:set>
                                    <p:animEffect transition="in" filter="fade">
                                      <p:cBhvr>
                                        <p:cTn id="11" dur="500"/>
                                        <p:tgtEl>
                                          <p:spTgt spid="64"/>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72"/>
                                        </p:tgtEl>
                                        <p:attrNameLst>
                                          <p:attrName>style.visibility</p:attrName>
                                        </p:attrNameLst>
                                      </p:cBhvr>
                                      <p:to>
                                        <p:strVal val="visible"/>
                                      </p:to>
                                    </p:set>
                                    <p:animEffect transition="in" filter="fade">
                                      <p:cBhvr>
                                        <p:cTn id="15" dur="500"/>
                                        <p:tgtEl>
                                          <p:spTgt spid="72"/>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69"/>
                                        </p:tgtEl>
                                        <p:attrNameLst>
                                          <p:attrName>style.visibility</p:attrName>
                                        </p:attrNameLst>
                                      </p:cBhvr>
                                      <p:to>
                                        <p:strVal val="visible"/>
                                      </p:to>
                                    </p:set>
                                    <p:animEffect transition="in" filter="fade">
                                      <p:cBhvr>
                                        <p:cTn id="19" dur="500"/>
                                        <p:tgtEl>
                                          <p:spTgt spid="69"/>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500"/>
                                        <p:tgtEl>
                                          <p:spTgt spid="5"/>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78"/>
                                        </p:tgtEl>
                                        <p:attrNameLst>
                                          <p:attrName>style.visibility</p:attrName>
                                        </p:attrNameLst>
                                      </p:cBhvr>
                                      <p:to>
                                        <p:strVal val="visible"/>
                                      </p:to>
                                    </p:set>
                                    <p:animEffect transition="in" filter="fade">
                                      <p:cBhvr>
                                        <p:cTn id="27" dur="500"/>
                                        <p:tgtEl>
                                          <p:spTgt spid="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2" grpId="0" animBg="1"/>
      <p:bldP spid="7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381000"/>
            <a:ext cx="3319397" cy="2092881"/>
          </a:xfrm>
          <a:prstGeom prst="rect">
            <a:avLst/>
          </a:prstGeom>
          <a:solidFill>
            <a:srgbClr val="E7ECFF"/>
          </a:solidFill>
          <a:effectLst>
            <a:outerShdw blurRad="50800" dist="38100" dir="2700000" algn="tl" rotWithShape="0">
              <a:prstClr val="black">
                <a:alpha val="40000"/>
              </a:prstClr>
            </a:outerShdw>
          </a:effectLst>
        </p:spPr>
        <p:txBody>
          <a:bodyPr wrap="square" lIns="182880" tIns="182880" rIns="182880" bIns="182880">
            <a:spAutoFit/>
          </a:bodyPr>
          <a:lstStyle/>
          <a:p>
            <a:pPr>
              <a:spcBef>
                <a:spcPts val="5400"/>
              </a:spcBef>
            </a:pPr>
            <a:r>
              <a:rPr lang="en-US" sz="2800" b="1" dirty="0" smtClean="0">
                <a:solidFill>
                  <a:schemeClr val="accent5">
                    <a:lumMod val="75000"/>
                  </a:schemeClr>
                </a:solidFill>
                <a:latin typeface="Bell MT" pitchFamily="18" charset="0"/>
              </a:rPr>
              <a:t>How well do error messages support learning</a:t>
            </a:r>
            <a:br>
              <a:rPr lang="en-US" sz="2800" b="1" dirty="0" smtClean="0">
                <a:solidFill>
                  <a:schemeClr val="accent5">
                    <a:lumMod val="75000"/>
                  </a:schemeClr>
                </a:solidFill>
                <a:latin typeface="Bell MT" pitchFamily="18" charset="0"/>
              </a:rPr>
            </a:br>
            <a:r>
              <a:rPr lang="en-US" sz="2800" b="1" dirty="0" smtClean="0">
                <a:solidFill>
                  <a:schemeClr val="accent5">
                    <a:lumMod val="75000"/>
                  </a:schemeClr>
                </a:solidFill>
                <a:latin typeface="Bell MT" pitchFamily="18" charset="0"/>
              </a:rPr>
              <a:t>(or fail to?)</a:t>
            </a:r>
          </a:p>
        </p:txBody>
      </p:sp>
      <p:sp>
        <p:nvSpPr>
          <p:cNvPr id="5" name="Rectangle 4"/>
          <p:cNvSpPr/>
          <p:nvPr/>
        </p:nvSpPr>
        <p:spPr>
          <a:xfrm>
            <a:off x="4038600" y="685800"/>
            <a:ext cx="4953000" cy="1231106"/>
          </a:xfrm>
          <a:prstGeom prst="rect">
            <a:avLst/>
          </a:prstGeom>
          <a:solidFill>
            <a:srgbClr val="E7ECFF"/>
          </a:solidFill>
          <a:effectLst>
            <a:outerShdw blurRad="50800" dist="38100" dir="2700000" algn="tl" rotWithShape="0">
              <a:prstClr val="black">
                <a:alpha val="40000"/>
              </a:prstClr>
            </a:outerShdw>
          </a:effectLst>
        </p:spPr>
        <p:txBody>
          <a:bodyPr wrap="square" lIns="182880" tIns="182880" rIns="182880" bIns="182880">
            <a:spAutoFit/>
          </a:bodyPr>
          <a:lstStyle/>
          <a:p>
            <a:pPr>
              <a:spcBef>
                <a:spcPts val="5400"/>
              </a:spcBef>
            </a:pPr>
            <a:r>
              <a:rPr lang="en-US" sz="2800" b="1" dirty="0" smtClean="0">
                <a:solidFill>
                  <a:schemeClr val="accent1">
                    <a:lumMod val="50000"/>
                  </a:schemeClr>
                </a:solidFill>
                <a:latin typeface="Bell MT" pitchFamily="18" charset="0"/>
              </a:rPr>
              <a:t>When errors fail to teach,</a:t>
            </a:r>
            <a:br>
              <a:rPr lang="en-US" sz="2800" b="1" dirty="0" smtClean="0">
                <a:solidFill>
                  <a:schemeClr val="accent1">
                    <a:lumMod val="50000"/>
                  </a:schemeClr>
                </a:solidFill>
                <a:latin typeface="Bell MT" pitchFamily="18" charset="0"/>
              </a:rPr>
            </a:br>
            <a:r>
              <a:rPr lang="en-US" sz="2800" b="1" dirty="0" smtClean="0">
                <a:solidFill>
                  <a:schemeClr val="accent1">
                    <a:lumMod val="50000"/>
                  </a:schemeClr>
                </a:solidFill>
                <a:latin typeface="Bell MT" pitchFamily="18" charset="0"/>
              </a:rPr>
              <a:t>in which ways do they fail?</a:t>
            </a:r>
          </a:p>
        </p:txBody>
      </p:sp>
      <p:sp>
        <p:nvSpPr>
          <p:cNvPr id="6" name="Rectangle 5"/>
          <p:cNvSpPr/>
          <p:nvPr/>
        </p:nvSpPr>
        <p:spPr>
          <a:xfrm>
            <a:off x="1024003" y="3229213"/>
            <a:ext cx="3319397" cy="2523768"/>
          </a:xfrm>
          <a:prstGeom prst="rect">
            <a:avLst/>
          </a:prstGeom>
          <a:solidFill>
            <a:srgbClr val="E7ECFF"/>
          </a:solidFill>
          <a:effectLst>
            <a:outerShdw blurRad="50800" dist="38100" dir="2700000" algn="tl" rotWithShape="0">
              <a:prstClr val="black">
                <a:alpha val="40000"/>
              </a:prstClr>
            </a:outerShdw>
          </a:effectLst>
        </p:spPr>
        <p:txBody>
          <a:bodyPr wrap="square" lIns="182880" tIns="182880" rIns="182880" bIns="182880">
            <a:spAutoFit/>
          </a:bodyPr>
          <a:lstStyle/>
          <a:p>
            <a:pPr>
              <a:spcBef>
                <a:spcPts val="5400"/>
              </a:spcBef>
            </a:pPr>
            <a:r>
              <a:rPr lang="en-US" sz="2800" b="1" dirty="0" smtClean="0">
                <a:solidFill>
                  <a:schemeClr val="accent2">
                    <a:lumMod val="50000"/>
                  </a:schemeClr>
                </a:solidFill>
                <a:latin typeface="Bell MT" pitchFamily="18" charset="0"/>
              </a:rPr>
              <a:t>What makes a good error message?</a:t>
            </a:r>
            <a:br>
              <a:rPr lang="en-US" sz="2800" b="1" dirty="0" smtClean="0">
                <a:solidFill>
                  <a:schemeClr val="accent2">
                    <a:lumMod val="50000"/>
                  </a:schemeClr>
                </a:solidFill>
                <a:latin typeface="Bell MT" pitchFamily="18" charset="0"/>
              </a:rPr>
            </a:br>
            <a:r>
              <a:rPr lang="en-US" sz="2800" b="1" dirty="0" smtClean="0">
                <a:solidFill>
                  <a:schemeClr val="accent2">
                    <a:lumMod val="50000"/>
                  </a:schemeClr>
                </a:solidFill>
                <a:latin typeface="Bell MT" pitchFamily="18" charset="0"/>
              </a:rPr>
              <a:t>What is a valid metric of quality?</a:t>
            </a:r>
          </a:p>
        </p:txBody>
      </p:sp>
      <p:sp>
        <p:nvSpPr>
          <p:cNvPr id="7" name="Rectangle 6"/>
          <p:cNvSpPr/>
          <p:nvPr/>
        </p:nvSpPr>
        <p:spPr>
          <a:xfrm>
            <a:off x="5105400" y="3429000"/>
            <a:ext cx="3429000" cy="2954655"/>
          </a:xfrm>
          <a:prstGeom prst="rect">
            <a:avLst/>
          </a:prstGeom>
          <a:solidFill>
            <a:srgbClr val="E7ECFF"/>
          </a:solidFill>
          <a:effectLst>
            <a:outerShdw blurRad="50800" dist="38100" dir="2700000" algn="tl" rotWithShape="0">
              <a:prstClr val="black">
                <a:alpha val="40000"/>
              </a:prstClr>
            </a:outerShdw>
          </a:effectLst>
        </p:spPr>
        <p:txBody>
          <a:bodyPr wrap="square" lIns="182880" tIns="182880" rIns="182880" bIns="182880">
            <a:spAutoFit/>
          </a:bodyPr>
          <a:lstStyle/>
          <a:p>
            <a:pPr>
              <a:spcBef>
                <a:spcPts val="5400"/>
              </a:spcBef>
            </a:pPr>
            <a:r>
              <a:rPr lang="en-US" sz="2800" b="1" dirty="0" smtClean="0">
                <a:solidFill>
                  <a:schemeClr val="accent3">
                    <a:lumMod val="50000"/>
                  </a:schemeClr>
                </a:solidFill>
                <a:latin typeface="Bell MT" pitchFamily="18" charset="0"/>
              </a:rPr>
              <a:t>Can we make recommendations to the creators of pedagogical IDEs/compilers/ languages?</a:t>
            </a:r>
            <a:endParaRPr lang="en-US" sz="2800" b="1" dirty="0">
              <a:solidFill>
                <a:schemeClr val="accent3">
                  <a:lumMod val="50000"/>
                </a:schemeClr>
              </a:solidFill>
              <a:latin typeface="Bell MT"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sz="3600" dirty="0" smtClean="0"/>
              <a:t>Prior Approaches to Message Effectiveness</a:t>
            </a:r>
            <a:endParaRPr lang="en-US" sz="3600" dirty="0"/>
          </a:p>
        </p:txBody>
      </p:sp>
      <p:pic>
        <p:nvPicPr>
          <p:cNvPr id="6" name="Picture 5" descr="C:\Users\kfisler\AppData\Local\Microsoft\Windows\Temporary Internet Files\Content.IE5\DYLRD34J\MC900335733[1].wmf"/>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05875" y="1660522"/>
            <a:ext cx="1808725" cy="1600200"/>
          </a:xfrm>
          <a:prstGeom prst="rect">
            <a:avLst/>
          </a:prstGeom>
          <a:noFill/>
          <a:extLst>
            <a:ext uri="{909E8E84-426E-40DD-AFC4-6F175D3DCCD1}">
              <a14:hiddenFill xmlns="" xmlns:a14="http://schemas.microsoft.com/office/drawing/2010/main">
                <a:solidFill>
                  <a:srgbClr val="FFFFFF"/>
                </a:solidFill>
              </a14:hiddenFill>
            </a:ext>
          </a:extLst>
        </p:spPr>
      </p:pic>
      <p:pic>
        <p:nvPicPr>
          <p:cNvPr id="2052" name="Picture 4" descr="C:\Users\kfisler\AppData\Local\Microsoft\Windows\Temporary Internet Files\Content.IE5\VHF53YQD\MC900231635[1].wmf"/>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038600" y="4800600"/>
            <a:ext cx="1937479" cy="1377152"/>
          </a:xfrm>
          <a:prstGeom prst="rect">
            <a:avLst/>
          </a:prstGeom>
          <a:noFill/>
          <a:extLst>
            <a:ext uri="{909E8E84-426E-40DD-AFC4-6F175D3DCCD1}">
              <a14:hiddenFill xmlns="" xmlns:a14="http://schemas.microsoft.com/office/drawing/2010/main">
                <a:solidFill>
                  <a:srgbClr val="FFFFFF"/>
                </a:solidFill>
              </a14:hiddenFill>
            </a:ext>
          </a:extLst>
        </p:spPr>
      </p:pic>
      <p:sp>
        <p:nvSpPr>
          <p:cNvPr id="7" name="TextBox 6"/>
          <p:cNvSpPr txBox="1"/>
          <p:nvPr/>
        </p:nvSpPr>
        <p:spPr>
          <a:xfrm>
            <a:off x="2514600" y="1828800"/>
            <a:ext cx="3276600" cy="954107"/>
          </a:xfrm>
          <a:prstGeom prst="rect">
            <a:avLst/>
          </a:prstGeom>
          <a:noFill/>
        </p:spPr>
        <p:txBody>
          <a:bodyPr wrap="square" rtlCol="0">
            <a:spAutoFit/>
          </a:bodyPr>
          <a:lstStyle/>
          <a:p>
            <a:pPr algn="ctr"/>
            <a:r>
              <a:rPr lang="en-US" sz="2800" i="1" dirty="0" smtClean="0">
                <a:latin typeface="Perpetua"/>
              </a:rPr>
              <a:t>“Were the messages helpful?”</a:t>
            </a:r>
            <a:endParaRPr lang="en-US" sz="2800" i="1" dirty="0">
              <a:latin typeface="Perpetua"/>
            </a:endParaRPr>
          </a:p>
        </p:txBody>
      </p:sp>
      <p:sp>
        <p:nvSpPr>
          <p:cNvPr id="8" name="TextBox 7"/>
          <p:cNvSpPr txBox="1"/>
          <p:nvPr/>
        </p:nvSpPr>
        <p:spPr>
          <a:xfrm>
            <a:off x="5867400" y="1905000"/>
            <a:ext cx="2955501" cy="930278"/>
          </a:xfrm>
          <a:prstGeom prst="roundRect">
            <a:avLst/>
          </a:prstGeom>
          <a:solidFill>
            <a:srgbClr val="E7ECFF"/>
          </a:solidFill>
          <a:ln>
            <a:solidFill>
              <a:schemeClr val="tx1"/>
            </a:solidFill>
          </a:ln>
          <a:effectLst>
            <a:outerShdw blurRad="50800" dist="38100" dir="2700000" algn="tl" rotWithShape="0">
              <a:prstClr val="black">
                <a:alpha val="40000"/>
              </a:prstClr>
            </a:outerShdw>
          </a:effectLst>
        </p:spPr>
        <p:txBody>
          <a:bodyPr wrap="square" rtlCol="0" anchor="ctr">
            <a:noAutofit/>
          </a:bodyPr>
          <a:lstStyle/>
          <a:p>
            <a:pPr algn="ctr"/>
            <a:r>
              <a:rPr lang="en-US" sz="2800" dirty="0" smtClean="0">
                <a:solidFill>
                  <a:srgbClr val="FF0000"/>
                </a:solidFill>
                <a:latin typeface="Perpetua"/>
              </a:rPr>
              <a:t>No alternative</a:t>
            </a:r>
            <a:endParaRPr lang="en-US" sz="2800" dirty="0">
              <a:solidFill>
                <a:srgbClr val="FF0000"/>
              </a:solidFill>
              <a:latin typeface="Perpetua"/>
            </a:endParaRPr>
          </a:p>
        </p:txBody>
      </p:sp>
      <p:pic>
        <p:nvPicPr>
          <p:cNvPr id="12" name="Picture 2"/>
          <p:cNvPicPr>
            <a:picLocks noChangeAspect="1" noChangeArrowheads="1"/>
          </p:cNvPicPr>
          <p:nvPr/>
        </p:nvPicPr>
        <p:blipFill>
          <a:blip r:embed="rId5" cstate="print"/>
          <a:srcRect/>
          <a:stretch>
            <a:fillRect/>
          </a:stretch>
        </p:blipFill>
        <p:spPr bwMode="auto">
          <a:xfrm>
            <a:off x="515100" y="3846588"/>
            <a:ext cx="2151900" cy="1676400"/>
          </a:xfrm>
          <a:prstGeom prst="rect">
            <a:avLst/>
          </a:prstGeom>
          <a:noFill/>
          <a:ln w="9525">
            <a:noFill/>
            <a:miter lim="800000"/>
            <a:headEnd/>
            <a:tailEnd/>
          </a:ln>
          <a:effectLst/>
        </p:spPr>
      </p:pic>
      <p:sp>
        <p:nvSpPr>
          <p:cNvPr id="14" name="TextBox 13"/>
          <p:cNvSpPr txBox="1"/>
          <p:nvPr/>
        </p:nvSpPr>
        <p:spPr>
          <a:xfrm>
            <a:off x="3429000" y="3870322"/>
            <a:ext cx="3276600" cy="523220"/>
          </a:xfrm>
          <a:prstGeom prst="rect">
            <a:avLst/>
          </a:prstGeom>
          <a:noFill/>
        </p:spPr>
        <p:txBody>
          <a:bodyPr wrap="square" rtlCol="0">
            <a:spAutoFit/>
          </a:bodyPr>
          <a:lstStyle/>
          <a:p>
            <a:pPr algn="ctr"/>
            <a:r>
              <a:rPr lang="en-US" sz="2800" dirty="0" smtClean="0">
                <a:latin typeface="Perpetua"/>
              </a:rPr>
              <a:t>Did grades improve?</a:t>
            </a:r>
            <a:endParaRPr lang="en-US" sz="2800" dirty="0">
              <a:latin typeface="Perpetua"/>
            </a:endParaRPr>
          </a:p>
        </p:txBody>
      </p:sp>
      <p:pic>
        <p:nvPicPr>
          <p:cNvPr id="1026" name="Picture 2" descr="C:\Documents\My Dropbox\error message research - shared\Design Drafts\Colored errors\Colored error - expected a name but found something else.png"/>
          <p:cNvPicPr>
            <a:picLocks noChangeAspect="1" noChangeArrowheads="1"/>
          </p:cNvPicPr>
          <p:nvPr/>
        </p:nvPicPr>
        <p:blipFill>
          <a:blip r:embed="rId6" cstate="print"/>
          <a:srcRect/>
          <a:stretch>
            <a:fillRect/>
          </a:stretch>
        </p:blipFill>
        <p:spPr bwMode="auto">
          <a:xfrm>
            <a:off x="990600" y="4267199"/>
            <a:ext cx="2209800" cy="2033323"/>
          </a:xfrm>
          <a:prstGeom prst="rect">
            <a:avLst/>
          </a:prstGeom>
          <a:noFill/>
        </p:spPr>
      </p:pic>
      <p:sp>
        <p:nvSpPr>
          <p:cNvPr id="19" name="TextBox 18"/>
          <p:cNvSpPr txBox="1"/>
          <p:nvPr/>
        </p:nvSpPr>
        <p:spPr>
          <a:xfrm>
            <a:off x="6400800" y="4572000"/>
            <a:ext cx="2422101" cy="930278"/>
          </a:xfrm>
          <a:prstGeom prst="roundRect">
            <a:avLst/>
          </a:prstGeom>
          <a:solidFill>
            <a:srgbClr val="E7ECFF"/>
          </a:solidFill>
          <a:ln>
            <a:solidFill>
              <a:schemeClr val="tx1"/>
            </a:solidFill>
          </a:ln>
          <a:effectLst>
            <a:outerShdw blurRad="50800" dist="38100" dir="2700000" algn="tl" rotWithShape="0">
              <a:prstClr val="black">
                <a:alpha val="40000"/>
              </a:prstClr>
            </a:outerShdw>
          </a:effectLst>
        </p:spPr>
        <p:txBody>
          <a:bodyPr wrap="square" rtlCol="0" anchor="ctr">
            <a:noAutofit/>
          </a:bodyPr>
          <a:lstStyle/>
          <a:p>
            <a:pPr algn="ctr"/>
            <a:r>
              <a:rPr lang="en-US" sz="2800" dirty="0" smtClean="0">
                <a:solidFill>
                  <a:srgbClr val="FF0000"/>
                </a:solidFill>
                <a:latin typeface="Perpetua"/>
              </a:rPr>
              <a:t>Too coarse</a:t>
            </a:r>
            <a:endParaRPr lang="en-US" sz="2800" dirty="0">
              <a:solidFill>
                <a:srgbClr val="FF0000"/>
              </a:solidFill>
              <a:latin typeface="Perpetua"/>
            </a:endParaRPr>
          </a:p>
        </p:txBody>
      </p:sp>
      <p:sp>
        <p:nvSpPr>
          <p:cNvPr id="11" name="Slide Number Placeholder 1"/>
          <p:cNvSpPr>
            <a:spLocks noGrp="1"/>
          </p:cNvSpPr>
          <p:nvPr>
            <p:ph type="sldNum" sz="quarter" idx="12"/>
          </p:nvPr>
        </p:nvSpPr>
        <p:spPr>
          <a:xfrm>
            <a:off x="6553200" y="6356353"/>
            <a:ext cx="2133600" cy="365125"/>
          </a:xfrm>
        </p:spPr>
        <p:txBody>
          <a:bodyPr/>
          <a:lstStyle/>
          <a:p>
            <a:fld id="{B11EC9A9-B030-46CF-A04E-7E880ED7B8DC}" type="slidenum">
              <a:rPr lang="en-US" smtClean="0"/>
              <a:pPr/>
              <a:t>5</a:t>
            </a:fld>
            <a:endParaRPr lang="en-US" dirty="0"/>
          </a:p>
        </p:txBody>
      </p:sp>
    </p:spTree>
    <p:extLst>
      <p:ext uri="{BB962C8B-B14F-4D97-AF65-F5344CB8AC3E}">
        <p14:creationId xmlns="" xmlns:p14="http://schemas.microsoft.com/office/powerpoint/2010/main" val="133119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par>
                          <p:cTn id="17" fill="hold">
                            <p:stCondLst>
                              <p:cond delay="0"/>
                            </p:stCondLst>
                            <p:childTnLst>
                              <p:par>
                                <p:cTn id="18" presetID="1" presetClass="entr" presetSubtype="0" fill="hold" nodeType="afterEffect">
                                  <p:stCondLst>
                                    <p:cond delay="200"/>
                                  </p:stCondLst>
                                  <p:childTnLst>
                                    <p:set>
                                      <p:cBhvr>
                                        <p:cTn id="19" dur="1" fill="hold">
                                          <p:stCondLst>
                                            <p:cond delay="0"/>
                                          </p:stCondLst>
                                        </p:cTn>
                                        <p:tgtEl>
                                          <p:spTgt spid="1026"/>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4"/>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2052"/>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14" grpId="0"/>
      <p:bldP spid="1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11EC9A9-B030-46CF-A04E-7E880ED7B8DC}" type="slidenum">
              <a:rPr lang="en-US" smtClean="0"/>
              <a:pPr/>
              <a:t>6</a:t>
            </a:fld>
            <a:endParaRPr lang="en-US" dirty="0"/>
          </a:p>
        </p:txBody>
      </p:sp>
      <p:sp>
        <p:nvSpPr>
          <p:cNvPr id="43" name="Rectangle 42"/>
          <p:cNvSpPr/>
          <p:nvPr/>
        </p:nvSpPr>
        <p:spPr>
          <a:xfrm>
            <a:off x="609600" y="457200"/>
            <a:ext cx="3886200" cy="2114550"/>
          </a:xfrm>
          <a:prstGeom prst="rect">
            <a:avLst/>
          </a:prstGeom>
          <a:solidFill>
            <a:schemeClr val="accent5">
              <a:lumMod val="20000"/>
              <a:lumOff val="80000"/>
            </a:schemeClr>
          </a:solidFill>
          <a:ln>
            <a:solidFill>
              <a:schemeClr val="tx2">
                <a:lumMod val="75000"/>
              </a:schemeClr>
            </a:solidFill>
          </a:ln>
          <a:effectLst>
            <a:outerShdw blurRad="228600" dist="203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smtClean="0">
              <a:solidFill>
                <a:schemeClr val="tx1"/>
              </a:solidFill>
            </a:endParaRPr>
          </a:p>
        </p:txBody>
      </p:sp>
      <p:sp>
        <p:nvSpPr>
          <p:cNvPr id="4" name="Rectangle 3"/>
          <p:cNvSpPr/>
          <p:nvPr/>
        </p:nvSpPr>
        <p:spPr>
          <a:xfrm>
            <a:off x="895350" y="685800"/>
            <a:ext cx="171450" cy="342900"/>
          </a:xfrm>
          <a:prstGeom prst="rect">
            <a:avLst/>
          </a:prstGeom>
          <a:solidFill>
            <a:schemeClr val="bg2">
              <a:lumMod val="2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smtClean="0">
              <a:solidFill>
                <a:schemeClr val="tx1"/>
              </a:solidFill>
            </a:endParaRPr>
          </a:p>
        </p:txBody>
      </p:sp>
      <p:sp>
        <p:nvSpPr>
          <p:cNvPr id="5" name="Rectangle 4"/>
          <p:cNvSpPr/>
          <p:nvPr/>
        </p:nvSpPr>
        <p:spPr>
          <a:xfrm>
            <a:off x="895350" y="1289703"/>
            <a:ext cx="171450" cy="342900"/>
          </a:xfrm>
          <a:prstGeom prst="rect">
            <a:avLst/>
          </a:prstGeom>
          <a:solidFill>
            <a:srgbClr val="C00000"/>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smtClean="0">
              <a:solidFill>
                <a:schemeClr val="tx1"/>
              </a:solidFill>
            </a:endParaRPr>
          </a:p>
        </p:txBody>
      </p:sp>
      <p:sp>
        <p:nvSpPr>
          <p:cNvPr id="8" name="TextBox 7"/>
          <p:cNvSpPr txBox="1"/>
          <p:nvPr/>
        </p:nvSpPr>
        <p:spPr>
          <a:xfrm>
            <a:off x="1238250" y="690426"/>
            <a:ext cx="989743" cy="276999"/>
          </a:xfrm>
          <a:prstGeom prst="rect">
            <a:avLst/>
          </a:prstGeom>
          <a:noFill/>
        </p:spPr>
        <p:txBody>
          <a:bodyPr wrap="none" rtlCol="0">
            <a:spAutoFit/>
          </a:bodyPr>
          <a:lstStyle/>
          <a:p>
            <a:r>
              <a:rPr lang="en-US" dirty="0" smtClean="0"/>
              <a:t>=  execution</a:t>
            </a:r>
            <a:endParaRPr lang="en-US" dirty="0"/>
          </a:p>
        </p:txBody>
      </p:sp>
      <p:sp>
        <p:nvSpPr>
          <p:cNvPr id="9" name="TextBox 8"/>
          <p:cNvSpPr txBox="1"/>
          <p:nvPr/>
        </p:nvSpPr>
        <p:spPr>
          <a:xfrm>
            <a:off x="1254200" y="1270405"/>
            <a:ext cx="2136884" cy="276999"/>
          </a:xfrm>
          <a:prstGeom prst="rect">
            <a:avLst/>
          </a:prstGeom>
          <a:noFill/>
        </p:spPr>
        <p:txBody>
          <a:bodyPr wrap="none" rtlCol="0">
            <a:spAutoFit/>
          </a:bodyPr>
          <a:lstStyle/>
          <a:p>
            <a:r>
              <a:rPr lang="en-US" dirty="0" smtClean="0"/>
              <a:t>=  receives an error message</a:t>
            </a:r>
            <a:endParaRPr lang="en-US" dirty="0"/>
          </a:p>
        </p:txBody>
      </p:sp>
      <p:grpSp>
        <p:nvGrpSpPr>
          <p:cNvPr id="45" name="Group 44"/>
          <p:cNvGrpSpPr/>
          <p:nvPr/>
        </p:nvGrpSpPr>
        <p:grpSpPr>
          <a:xfrm>
            <a:off x="304800" y="4076700"/>
            <a:ext cx="8458200" cy="457200"/>
            <a:chOff x="304800" y="1676400"/>
            <a:chExt cx="8458200" cy="457200"/>
          </a:xfrm>
        </p:grpSpPr>
        <p:sp>
          <p:nvSpPr>
            <p:cNvPr id="10" name="Rectangle 9"/>
            <p:cNvSpPr/>
            <p:nvPr/>
          </p:nvSpPr>
          <p:spPr>
            <a:xfrm>
              <a:off x="304800" y="16764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11" name="Rectangle 10"/>
            <p:cNvSpPr/>
            <p:nvPr/>
          </p:nvSpPr>
          <p:spPr>
            <a:xfrm>
              <a:off x="533400" y="16764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12" name="Rectangle 11"/>
            <p:cNvSpPr/>
            <p:nvPr/>
          </p:nvSpPr>
          <p:spPr>
            <a:xfrm>
              <a:off x="762000" y="1676400"/>
              <a:ext cx="228600" cy="457200"/>
            </a:xfrm>
            <a:prstGeom prst="rect">
              <a:avLst/>
            </a:prstGeom>
            <a:solidFill>
              <a:schemeClr val="bg2">
                <a:lumMod val="2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13" name="Rectangle 12"/>
            <p:cNvSpPr/>
            <p:nvPr/>
          </p:nvSpPr>
          <p:spPr>
            <a:xfrm>
              <a:off x="990600" y="16764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14" name="Rectangle 13"/>
            <p:cNvSpPr/>
            <p:nvPr/>
          </p:nvSpPr>
          <p:spPr>
            <a:xfrm>
              <a:off x="1219200" y="16764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15" name="Rectangle 14"/>
            <p:cNvSpPr/>
            <p:nvPr/>
          </p:nvSpPr>
          <p:spPr>
            <a:xfrm>
              <a:off x="1447800" y="16764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16" name="Rectangle 15"/>
            <p:cNvSpPr/>
            <p:nvPr/>
          </p:nvSpPr>
          <p:spPr>
            <a:xfrm>
              <a:off x="1676400" y="16764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17" name="Rectangle 16"/>
            <p:cNvSpPr/>
            <p:nvPr/>
          </p:nvSpPr>
          <p:spPr>
            <a:xfrm>
              <a:off x="1905000" y="16764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18" name="Rectangle 17"/>
            <p:cNvSpPr/>
            <p:nvPr/>
          </p:nvSpPr>
          <p:spPr>
            <a:xfrm>
              <a:off x="2133600" y="16764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19" name="Rectangle 18"/>
            <p:cNvSpPr/>
            <p:nvPr/>
          </p:nvSpPr>
          <p:spPr>
            <a:xfrm>
              <a:off x="2362200" y="16764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20" name="Rectangle 19"/>
            <p:cNvSpPr/>
            <p:nvPr/>
          </p:nvSpPr>
          <p:spPr>
            <a:xfrm>
              <a:off x="2590800" y="16764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21" name="Rectangle 20"/>
            <p:cNvSpPr/>
            <p:nvPr/>
          </p:nvSpPr>
          <p:spPr>
            <a:xfrm>
              <a:off x="2819400" y="1676400"/>
              <a:ext cx="228600" cy="457200"/>
            </a:xfrm>
            <a:prstGeom prst="rect">
              <a:avLst/>
            </a:prstGeom>
            <a:solidFill>
              <a:schemeClr val="bg2">
                <a:lumMod val="2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22" name="Rectangle 21"/>
            <p:cNvSpPr/>
            <p:nvPr/>
          </p:nvSpPr>
          <p:spPr>
            <a:xfrm>
              <a:off x="3048000" y="1676400"/>
              <a:ext cx="228600" cy="457200"/>
            </a:xfrm>
            <a:prstGeom prst="rect">
              <a:avLst/>
            </a:prstGeom>
            <a:solidFill>
              <a:srgbClr val="C00000"/>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23" name="Rectangle 22"/>
            <p:cNvSpPr/>
            <p:nvPr/>
          </p:nvSpPr>
          <p:spPr>
            <a:xfrm>
              <a:off x="3276600" y="16764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24" name="Rectangle 23"/>
            <p:cNvSpPr/>
            <p:nvPr/>
          </p:nvSpPr>
          <p:spPr>
            <a:xfrm>
              <a:off x="3505200" y="16764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25" name="Rectangle 24"/>
            <p:cNvSpPr/>
            <p:nvPr/>
          </p:nvSpPr>
          <p:spPr>
            <a:xfrm>
              <a:off x="3733800" y="16764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26" name="Rectangle 25"/>
            <p:cNvSpPr/>
            <p:nvPr/>
          </p:nvSpPr>
          <p:spPr>
            <a:xfrm>
              <a:off x="3962400" y="16764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27" name="Rectangle 26"/>
            <p:cNvSpPr/>
            <p:nvPr/>
          </p:nvSpPr>
          <p:spPr>
            <a:xfrm>
              <a:off x="4191000" y="16764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28" name="Rectangle 27"/>
            <p:cNvSpPr/>
            <p:nvPr/>
          </p:nvSpPr>
          <p:spPr>
            <a:xfrm>
              <a:off x="4419600" y="16764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29" name="Rectangle 28"/>
            <p:cNvSpPr/>
            <p:nvPr/>
          </p:nvSpPr>
          <p:spPr>
            <a:xfrm>
              <a:off x="4648200" y="16764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30" name="Rectangle 29"/>
            <p:cNvSpPr/>
            <p:nvPr/>
          </p:nvSpPr>
          <p:spPr>
            <a:xfrm>
              <a:off x="4876800" y="16764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31" name="Rectangle 30"/>
            <p:cNvSpPr/>
            <p:nvPr/>
          </p:nvSpPr>
          <p:spPr>
            <a:xfrm>
              <a:off x="5105400" y="16764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32" name="Rectangle 31"/>
            <p:cNvSpPr/>
            <p:nvPr/>
          </p:nvSpPr>
          <p:spPr>
            <a:xfrm>
              <a:off x="5334000" y="1676400"/>
              <a:ext cx="228600" cy="457200"/>
            </a:xfrm>
            <a:prstGeom prst="rect">
              <a:avLst/>
            </a:prstGeom>
            <a:solidFill>
              <a:schemeClr val="bg2">
                <a:lumMod val="2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33" name="Rectangle 32"/>
            <p:cNvSpPr/>
            <p:nvPr/>
          </p:nvSpPr>
          <p:spPr>
            <a:xfrm>
              <a:off x="5562600" y="16764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34" name="Rectangle 33"/>
            <p:cNvSpPr/>
            <p:nvPr/>
          </p:nvSpPr>
          <p:spPr>
            <a:xfrm>
              <a:off x="5791200" y="16764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35" name="Rectangle 34"/>
            <p:cNvSpPr/>
            <p:nvPr/>
          </p:nvSpPr>
          <p:spPr>
            <a:xfrm>
              <a:off x="6019800" y="16764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36" name="Rectangle 35"/>
            <p:cNvSpPr/>
            <p:nvPr/>
          </p:nvSpPr>
          <p:spPr>
            <a:xfrm>
              <a:off x="6248400" y="16764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37" name="Rectangle 36"/>
            <p:cNvSpPr/>
            <p:nvPr/>
          </p:nvSpPr>
          <p:spPr>
            <a:xfrm>
              <a:off x="6477000" y="16764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38" name="Rectangle 37"/>
            <p:cNvSpPr/>
            <p:nvPr/>
          </p:nvSpPr>
          <p:spPr>
            <a:xfrm>
              <a:off x="6705600" y="16764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39" name="Rectangle 38"/>
            <p:cNvSpPr/>
            <p:nvPr/>
          </p:nvSpPr>
          <p:spPr>
            <a:xfrm>
              <a:off x="6934200" y="16764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40" name="Rectangle 39"/>
            <p:cNvSpPr/>
            <p:nvPr/>
          </p:nvSpPr>
          <p:spPr>
            <a:xfrm>
              <a:off x="7162800" y="16764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41" name="Rectangle 40"/>
            <p:cNvSpPr/>
            <p:nvPr/>
          </p:nvSpPr>
          <p:spPr>
            <a:xfrm>
              <a:off x="7391400" y="16764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42" name="Right Arrow 41"/>
            <p:cNvSpPr/>
            <p:nvPr/>
          </p:nvSpPr>
          <p:spPr>
            <a:xfrm>
              <a:off x="7935433" y="1708299"/>
              <a:ext cx="827567" cy="381000"/>
            </a:xfrm>
            <a:prstGeom prst="rightArrow">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grpSp>
      <p:sp>
        <p:nvSpPr>
          <p:cNvPr id="47" name="Double Brace 46"/>
          <p:cNvSpPr/>
          <p:nvPr/>
        </p:nvSpPr>
        <p:spPr>
          <a:xfrm rot="5400000">
            <a:off x="3543300" y="3314700"/>
            <a:ext cx="1447800" cy="1981200"/>
          </a:xfrm>
          <a:prstGeom prst="bracePair">
            <a:avLst/>
          </a:prstGeom>
          <a:ln w="762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ln>
                <a:solidFill>
                  <a:sysClr val="windowText" lastClr="000000"/>
                </a:solidFill>
              </a:ln>
            </a:endParaRPr>
          </a:p>
        </p:txBody>
      </p:sp>
      <p:sp>
        <p:nvSpPr>
          <p:cNvPr id="48" name="TextBox 47"/>
          <p:cNvSpPr txBox="1"/>
          <p:nvPr/>
        </p:nvSpPr>
        <p:spPr>
          <a:xfrm>
            <a:off x="2971800" y="5253335"/>
            <a:ext cx="5954579" cy="461665"/>
          </a:xfrm>
          <a:prstGeom prst="rect">
            <a:avLst/>
          </a:prstGeom>
          <a:noFill/>
        </p:spPr>
        <p:txBody>
          <a:bodyPr wrap="none" rtlCol="0">
            <a:spAutoFit/>
          </a:bodyPr>
          <a:lstStyle/>
          <a:p>
            <a:r>
              <a:rPr lang="en-US" sz="2400" b="1" dirty="0" smtClean="0"/>
              <a:t>The Student’s Response to the Error Message</a:t>
            </a:r>
            <a:endParaRPr lang="en-US" sz="2400" b="1" dirty="0"/>
          </a:p>
        </p:txBody>
      </p:sp>
      <p:sp>
        <p:nvSpPr>
          <p:cNvPr id="49" name="Rectangle 48"/>
          <p:cNvSpPr/>
          <p:nvPr/>
        </p:nvSpPr>
        <p:spPr>
          <a:xfrm>
            <a:off x="895350" y="1866900"/>
            <a:ext cx="171450" cy="3429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smtClean="0">
              <a:solidFill>
                <a:schemeClr val="tx1"/>
              </a:solidFill>
            </a:endParaRPr>
          </a:p>
        </p:txBody>
      </p:sp>
      <p:sp>
        <p:nvSpPr>
          <p:cNvPr id="50" name="TextBox 49"/>
          <p:cNvSpPr txBox="1"/>
          <p:nvPr/>
        </p:nvSpPr>
        <p:spPr>
          <a:xfrm>
            <a:off x="1222301" y="1847602"/>
            <a:ext cx="969929" cy="276999"/>
          </a:xfrm>
          <a:prstGeom prst="rect">
            <a:avLst/>
          </a:prstGeom>
          <a:noFill/>
        </p:spPr>
        <p:txBody>
          <a:bodyPr wrap="none" rtlCol="0">
            <a:spAutoFit/>
          </a:bodyPr>
          <a:lstStyle/>
          <a:p>
            <a:r>
              <a:rPr lang="en-US" dirty="0" smtClean="0"/>
              <a:t>=  keystroke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4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3657600"/>
            <a:ext cx="8229600" cy="1752600"/>
          </a:xfrm>
          <a:prstGeom prst="rect">
            <a:avLst/>
          </a:prstGeom>
          <a:solidFill>
            <a:srgbClr val="E7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457200" y="1066800"/>
            <a:ext cx="8229600" cy="990600"/>
          </a:xfrm>
          <a:prstGeom prst="rect">
            <a:avLst/>
          </a:prstGeom>
          <a:solidFill>
            <a:srgbClr val="E7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ontent Placeholder 1"/>
          <p:cNvSpPr>
            <a:spLocks noGrp="1"/>
          </p:cNvSpPr>
          <p:nvPr>
            <p:ph idx="1"/>
          </p:nvPr>
        </p:nvSpPr>
        <p:spPr>
          <a:xfrm>
            <a:off x="762000" y="381000"/>
            <a:ext cx="7696200" cy="6096000"/>
          </a:xfrm>
        </p:spPr>
        <p:txBody>
          <a:bodyPr>
            <a:noAutofit/>
          </a:bodyPr>
          <a:lstStyle/>
          <a:p>
            <a:pPr marL="1430338" indent="-1430338">
              <a:spcBef>
                <a:spcPts val="3000"/>
              </a:spcBef>
              <a:tabLst>
                <a:tab pos="795338" algn="r"/>
                <a:tab pos="1430338" algn="l"/>
              </a:tabLst>
            </a:pPr>
            <a:r>
              <a:rPr lang="en-US" sz="2400" b="0" dirty="0" smtClean="0">
                <a:latin typeface="Franklin Gothic Book" pitchFamily="34" charset="0"/>
                <a:cs typeface="Shruti" pitchFamily="2"/>
              </a:rPr>
              <a:t>	[DEL]	Deletes </a:t>
            </a:r>
            <a:r>
              <a:rPr lang="en-US" sz="2400" b="0" dirty="0">
                <a:latin typeface="Franklin Gothic Book" pitchFamily="34" charset="0"/>
                <a:cs typeface="Shruti" pitchFamily="2"/>
              </a:rPr>
              <a:t>the problematic code </a:t>
            </a:r>
            <a:r>
              <a:rPr lang="en-US" sz="2400" b="0" dirty="0" smtClean="0">
                <a:latin typeface="Franklin Gothic Book" pitchFamily="34" charset="0"/>
                <a:cs typeface="Shruti" pitchFamily="2"/>
              </a:rPr>
              <a:t>wholesale.</a:t>
            </a:r>
          </a:p>
          <a:p>
            <a:pPr marL="1430338" indent="-1430338">
              <a:spcBef>
                <a:spcPts val="3000"/>
              </a:spcBef>
              <a:tabLst>
                <a:tab pos="795338" algn="r"/>
                <a:tab pos="1430338" algn="l"/>
              </a:tabLst>
            </a:pPr>
            <a:r>
              <a:rPr lang="en-US" sz="2400" b="0" dirty="0" smtClean="0">
                <a:latin typeface="Franklin Gothic Book" pitchFamily="34" charset="0"/>
                <a:cs typeface="Shruti" pitchFamily="2"/>
              </a:rPr>
              <a:t>	[UNR]	Unrelated </a:t>
            </a:r>
            <a:r>
              <a:rPr lang="en-US" sz="2400" b="0" dirty="0">
                <a:latin typeface="Franklin Gothic Book" pitchFamily="34" charset="0"/>
                <a:cs typeface="Shruti" pitchFamily="2"/>
              </a:rPr>
              <a:t>to the error message</a:t>
            </a:r>
            <a:r>
              <a:rPr lang="en-US" sz="2400" b="0" dirty="0" smtClean="0">
                <a:latin typeface="Franklin Gothic Book" pitchFamily="34" charset="0"/>
                <a:cs typeface="Shruti" pitchFamily="2"/>
              </a:rPr>
              <a:t>, and</a:t>
            </a:r>
            <a:br>
              <a:rPr lang="en-US" sz="2400" b="0" dirty="0" smtClean="0">
                <a:latin typeface="Franklin Gothic Book" pitchFamily="34" charset="0"/>
                <a:cs typeface="Shruti" pitchFamily="2"/>
              </a:rPr>
            </a:br>
            <a:r>
              <a:rPr lang="en-US" sz="2400" b="0" dirty="0" smtClean="0">
                <a:latin typeface="Franklin Gothic Book" pitchFamily="34" charset="0"/>
                <a:cs typeface="Shruti" pitchFamily="2"/>
              </a:rPr>
              <a:t>does </a:t>
            </a:r>
            <a:r>
              <a:rPr lang="en-US" sz="2400" b="0" dirty="0">
                <a:latin typeface="Franklin Gothic Book" pitchFamily="34" charset="0"/>
                <a:cs typeface="Shruti" pitchFamily="2"/>
              </a:rPr>
              <a:t>not help</a:t>
            </a:r>
            <a:r>
              <a:rPr lang="en-US" sz="2400" b="0" dirty="0" smtClean="0">
                <a:latin typeface="Franklin Gothic Book" pitchFamily="34" charset="0"/>
                <a:cs typeface="Shruti" pitchFamily="2"/>
              </a:rPr>
              <a:t>.</a:t>
            </a:r>
          </a:p>
          <a:p>
            <a:pPr marL="1430338" indent="-1430338">
              <a:spcBef>
                <a:spcPts val="3000"/>
              </a:spcBef>
              <a:tabLst>
                <a:tab pos="795338" algn="r"/>
                <a:tab pos="1430338" algn="l"/>
              </a:tabLst>
            </a:pPr>
            <a:r>
              <a:rPr lang="en-US" sz="2400" b="0" dirty="0" smtClean="0">
                <a:latin typeface="Franklin Gothic Book" pitchFamily="34" charset="0"/>
                <a:cs typeface="Shruti" pitchFamily="2"/>
              </a:rPr>
              <a:t>	[DIFF]	Unrelated </a:t>
            </a:r>
            <a:r>
              <a:rPr lang="en-US" sz="2400" b="0" dirty="0">
                <a:latin typeface="Franklin Gothic Book" pitchFamily="34" charset="0"/>
                <a:cs typeface="Shruti" pitchFamily="2"/>
              </a:rPr>
              <a:t>to the error message, but it correctly addresses a different error or makes progress in some other way</a:t>
            </a:r>
            <a:endParaRPr lang="en-US" sz="2400" b="0" dirty="0" smtClean="0">
              <a:latin typeface="Franklin Gothic Book" pitchFamily="34" charset="0"/>
              <a:cs typeface="Shruti" pitchFamily="2"/>
            </a:endParaRPr>
          </a:p>
          <a:p>
            <a:pPr marL="1430338" indent="-1430338">
              <a:spcBef>
                <a:spcPts val="3000"/>
              </a:spcBef>
              <a:tabLst>
                <a:tab pos="795338" algn="r"/>
                <a:tab pos="1430338" algn="l"/>
              </a:tabLst>
            </a:pPr>
            <a:r>
              <a:rPr lang="en-US" sz="2400" b="0" dirty="0" smtClean="0">
                <a:latin typeface="Franklin Gothic Book" pitchFamily="34" charset="0"/>
                <a:cs typeface="Shruti" pitchFamily="2"/>
              </a:rPr>
              <a:t>	[PART]	Evidence </a:t>
            </a:r>
            <a:r>
              <a:rPr lang="en-US" sz="2400" b="0" dirty="0">
                <a:latin typeface="Franklin Gothic Book" pitchFamily="34" charset="0"/>
                <a:cs typeface="Shruti" pitchFamily="2"/>
              </a:rPr>
              <a:t>that the student has understood the error message (though perhaps not wholly,) and is trying to take an appropriate action (though perhaps not well.)</a:t>
            </a:r>
            <a:endParaRPr lang="en-US" sz="2400" b="0" dirty="0" smtClean="0">
              <a:latin typeface="Franklin Gothic Book" pitchFamily="34" charset="0"/>
              <a:cs typeface="Shruti" pitchFamily="2"/>
            </a:endParaRPr>
          </a:p>
          <a:p>
            <a:pPr marL="1430338" indent="-1430338">
              <a:spcBef>
                <a:spcPts val="3000"/>
              </a:spcBef>
              <a:tabLst>
                <a:tab pos="795338" algn="r"/>
                <a:tab pos="1430338" algn="l"/>
              </a:tabLst>
            </a:pPr>
            <a:r>
              <a:rPr lang="en-US" sz="2400" b="0" dirty="0" smtClean="0">
                <a:latin typeface="Franklin Gothic Book" pitchFamily="34" charset="0"/>
                <a:cs typeface="Shruti" pitchFamily="2"/>
              </a:rPr>
              <a:t>	[FIX] 	Fixes </a:t>
            </a:r>
            <a:r>
              <a:rPr lang="en-US" sz="2400" b="0" dirty="0">
                <a:latin typeface="Franklin Gothic Book" pitchFamily="34" charset="0"/>
                <a:cs typeface="Shruti" pitchFamily="2"/>
              </a:rPr>
              <a:t>the proximate error (though other cringing errors might remain</a:t>
            </a:r>
            <a:r>
              <a:rPr lang="en-US" sz="2400" b="0" dirty="0" smtClean="0">
                <a:latin typeface="Franklin Gothic Book" pitchFamily="34" charset="0"/>
                <a:cs typeface="Shruti" pitchFamily="2"/>
              </a:rPr>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Rectangle 96"/>
          <p:cNvSpPr/>
          <p:nvPr/>
        </p:nvSpPr>
        <p:spPr>
          <a:xfrm>
            <a:off x="304800" y="1524000"/>
            <a:ext cx="8610600" cy="3200400"/>
          </a:xfrm>
          <a:prstGeom prst="rect">
            <a:avLst/>
          </a:prstGeom>
          <a:solidFill>
            <a:schemeClr val="accent5">
              <a:lumMod val="20000"/>
              <a:lumOff val="80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2" name="Slide Number Placeholder 1"/>
          <p:cNvSpPr>
            <a:spLocks noGrp="1"/>
          </p:cNvSpPr>
          <p:nvPr>
            <p:ph type="sldNum" sz="quarter" idx="12"/>
          </p:nvPr>
        </p:nvSpPr>
        <p:spPr/>
        <p:txBody>
          <a:bodyPr/>
          <a:lstStyle/>
          <a:p>
            <a:fld id="{B11EC9A9-B030-46CF-A04E-7E880ED7B8DC}" type="slidenum">
              <a:rPr lang="en-US" smtClean="0"/>
              <a:pPr/>
              <a:t>8</a:t>
            </a:fld>
            <a:endParaRPr lang="en-US" dirty="0"/>
          </a:p>
        </p:txBody>
      </p:sp>
      <p:grpSp>
        <p:nvGrpSpPr>
          <p:cNvPr id="39" name="Group 38"/>
          <p:cNvGrpSpPr/>
          <p:nvPr/>
        </p:nvGrpSpPr>
        <p:grpSpPr>
          <a:xfrm>
            <a:off x="1219200" y="1752600"/>
            <a:ext cx="2057400" cy="342900"/>
            <a:chOff x="2819400" y="4076700"/>
            <a:chExt cx="2743200" cy="457200"/>
          </a:xfrm>
        </p:grpSpPr>
        <p:sp>
          <p:nvSpPr>
            <p:cNvPr id="15" name="Rectangle 14"/>
            <p:cNvSpPr/>
            <p:nvPr/>
          </p:nvSpPr>
          <p:spPr>
            <a:xfrm>
              <a:off x="2819400" y="4076700"/>
              <a:ext cx="228600" cy="457200"/>
            </a:xfrm>
            <a:prstGeom prst="rect">
              <a:avLst/>
            </a:prstGeom>
            <a:solidFill>
              <a:schemeClr val="bg2">
                <a:lumMod val="2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16" name="Rectangle 15"/>
            <p:cNvSpPr/>
            <p:nvPr/>
          </p:nvSpPr>
          <p:spPr>
            <a:xfrm>
              <a:off x="3048000" y="4076700"/>
              <a:ext cx="228600" cy="457200"/>
            </a:xfrm>
            <a:prstGeom prst="rect">
              <a:avLst/>
            </a:prstGeom>
            <a:solidFill>
              <a:srgbClr val="C00000"/>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17" name="Rectangle 16"/>
            <p:cNvSpPr/>
            <p:nvPr/>
          </p:nvSpPr>
          <p:spPr>
            <a:xfrm>
              <a:off x="3276600" y="40767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18" name="Rectangle 17"/>
            <p:cNvSpPr/>
            <p:nvPr/>
          </p:nvSpPr>
          <p:spPr>
            <a:xfrm>
              <a:off x="3505200" y="40767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19" name="Rectangle 18"/>
            <p:cNvSpPr/>
            <p:nvPr/>
          </p:nvSpPr>
          <p:spPr>
            <a:xfrm>
              <a:off x="3733800" y="40767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20" name="Rectangle 19"/>
            <p:cNvSpPr/>
            <p:nvPr/>
          </p:nvSpPr>
          <p:spPr>
            <a:xfrm>
              <a:off x="3962400" y="40767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21" name="Rectangle 20"/>
            <p:cNvSpPr/>
            <p:nvPr/>
          </p:nvSpPr>
          <p:spPr>
            <a:xfrm>
              <a:off x="4191000" y="40767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22" name="Rectangle 21"/>
            <p:cNvSpPr/>
            <p:nvPr/>
          </p:nvSpPr>
          <p:spPr>
            <a:xfrm>
              <a:off x="4419600" y="40767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23" name="Rectangle 22"/>
            <p:cNvSpPr/>
            <p:nvPr/>
          </p:nvSpPr>
          <p:spPr>
            <a:xfrm>
              <a:off x="4648200" y="40767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24" name="Rectangle 23"/>
            <p:cNvSpPr/>
            <p:nvPr/>
          </p:nvSpPr>
          <p:spPr>
            <a:xfrm>
              <a:off x="4876800" y="40767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25" name="Rectangle 24"/>
            <p:cNvSpPr/>
            <p:nvPr/>
          </p:nvSpPr>
          <p:spPr>
            <a:xfrm>
              <a:off x="5105400" y="40767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26" name="Rectangle 25"/>
            <p:cNvSpPr/>
            <p:nvPr/>
          </p:nvSpPr>
          <p:spPr>
            <a:xfrm>
              <a:off x="5334000" y="4076700"/>
              <a:ext cx="228600" cy="457200"/>
            </a:xfrm>
            <a:prstGeom prst="rect">
              <a:avLst/>
            </a:prstGeom>
            <a:solidFill>
              <a:schemeClr val="bg2">
                <a:lumMod val="2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grpSp>
      <p:sp>
        <p:nvSpPr>
          <p:cNvPr id="40" name="TextBox 39"/>
          <p:cNvSpPr txBox="1"/>
          <p:nvPr/>
        </p:nvSpPr>
        <p:spPr>
          <a:xfrm>
            <a:off x="3799631" y="885111"/>
            <a:ext cx="1610569" cy="584775"/>
          </a:xfrm>
          <a:prstGeom prst="rect">
            <a:avLst/>
          </a:prstGeom>
          <a:noFill/>
        </p:spPr>
        <p:txBody>
          <a:bodyPr wrap="none" rtlCol="0">
            <a:spAutoFit/>
          </a:bodyPr>
          <a:lstStyle/>
          <a:p>
            <a:pPr algn="ctr"/>
            <a:r>
              <a:rPr lang="en-US" sz="3200" b="1" dirty="0" smtClean="0"/>
              <a:t>Rater #1</a:t>
            </a:r>
          </a:p>
        </p:txBody>
      </p:sp>
      <p:sp>
        <p:nvSpPr>
          <p:cNvPr id="96" name="Rectangle 95"/>
          <p:cNvSpPr/>
          <p:nvPr/>
        </p:nvSpPr>
        <p:spPr>
          <a:xfrm>
            <a:off x="3581400" y="3938016"/>
            <a:ext cx="5181600" cy="582168"/>
          </a:xfrm>
          <a:prstGeom prst="rect">
            <a:avLst/>
          </a:prstGeom>
          <a:solidFill>
            <a:schemeClr val="accent2">
              <a:lumMod val="20000"/>
              <a:lumOff val="80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grpSp>
        <p:nvGrpSpPr>
          <p:cNvPr id="42" name="Group 41"/>
          <p:cNvGrpSpPr/>
          <p:nvPr/>
        </p:nvGrpSpPr>
        <p:grpSpPr>
          <a:xfrm>
            <a:off x="1219200" y="2333625"/>
            <a:ext cx="1543050" cy="342900"/>
            <a:chOff x="2819400" y="4076700"/>
            <a:chExt cx="2057400" cy="457200"/>
          </a:xfrm>
        </p:grpSpPr>
        <p:sp>
          <p:nvSpPr>
            <p:cNvPr id="43" name="Rectangle 42"/>
            <p:cNvSpPr/>
            <p:nvPr/>
          </p:nvSpPr>
          <p:spPr>
            <a:xfrm>
              <a:off x="2819400" y="4076700"/>
              <a:ext cx="228600" cy="457200"/>
            </a:xfrm>
            <a:prstGeom prst="rect">
              <a:avLst/>
            </a:prstGeom>
            <a:solidFill>
              <a:schemeClr val="bg2">
                <a:lumMod val="2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44" name="Rectangle 43"/>
            <p:cNvSpPr/>
            <p:nvPr/>
          </p:nvSpPr>
          <p:spPr>
            <a:xfrm>
              <a:off x="3048000" y="4076700"/>
              <a:ext cx="228600" cy="457200"/>
            </a:xfrm>
            <a:prstGeom prst="rect">
              <a:avLst/>
            </a:prstGeom>
            <a:solidFill>
              <a:srgbClr val="C00000"/>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45" name="Rectangle 44"/>
            <p:cNvSpPr/>
            <p:nvPr/>
          </p:nvSpPr>
          <p:spPr>
            <a:xfrm>
              <a:off x="3276600" y="40767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46" name="Rectangle 45"/>
            <p:cNvSpPr/>
            <p:nvPr/>
          </p:nvSpPr>
          <p:spPr>
            <a:xfrm>
              <a:off x="3505200" y="40767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47" name="Rectangle 46"/>
            <p:cNvSpPr/>
            <p:nvPr/>
          </p:nvSpPr>
          <p:spPr>
            <a:xfrm>
              <a:off x="3733800" y="40767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48" name="Rectangle 47"/>
            <p:cNvSpPr/>
            <p:nvPr/>
          </p:nvSpPr>
          <p:spPr>
            <a:xfrm>
              <a:off x="3962400" y="40767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49" name="Rectangle 48"/>
            <p:cNvSpPr/>
            <p:nvPr/>
          </p:nvSpPr>
          <p:spPr>
            <a:xfrm>
              <a:off x="4191000" y="40767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50" name="Rectangle 49"/>
            <p:cNvSpPr/>
            <p:nvPr/>
          </p:nvSpPr>
          <p:spPr>
            <a:xfrm>
              <a:off x="4419600" y="40767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54" name="Rectangle 53"/>
            <p:cNvSpPr/>
            <p:nvPr/>
          </p:nvSpPr>
          <p:spPr>
            <a:xfrm>
              <a:off x="4648200" y="4076700"/>
              <a:ext cx="228600" cy="457200"/>
            </a:xfrm>
            <a:prstGeom prst="rect">
              <a:avLst/>
            </a:prstGeom>
            <a:solidFill>
              <a:schemeClr val="bg2">
                <a:lumMod val="2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grpSp>
      <p:grpSp>
        <p:nvGrpSpPr>
          <p:cNvPr id="55" name="Group 54"/>
          <p:cNvGrpSpPr/>
          <p:nvPr/>
        </p:nvGrpSpPr>
        <p:grpSpPr>
          <a:xfrm>
            <a:off x="1219200" y="2914650"/>
            <a:ext cx="1036819" cy="342900"/>
            <a:chOff x="2819400" y="4076700"/>
            <a:chExt cx="1382425" cy="457200"/>
          </a:xfrm>
        </p:grpSpPr>
        <p:sp>
          <p:nvSpPr>
            <p:cNvPr id="56" name="Rectangle 55"/>
            <p:cNvSpPr/>
            <p:nvPr/>
          </p:nvSpPr>
          <p:spPr>
            <a:xfrm>
              <a:off x="2819400" y="4076700"/>
              <a:ext cx="228600" cy="457200"/>
            </a:xfrm>
            <a:prstGeom prst="rect">
              <a:avLst/>
            </a:prstGeom>
            <a:solidFill>
              <a:schemeClr val="bg2">
                <a:lumMod val="2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57" name="Rectangle 56"/>
            <p:cNvSpPr/>
            <p:nvPr/>
          </p:nvSpPr>
          <p:spPr>
            <a:xfrm>
              <a:off x="3048000" y="4076700"/>
              <a:ext cx="228600" cy="457200"/>
            </a:xfrm>
            <a:prstGeom prst="rect">
              <a:avLst/>
            </a:prstGeom>
            <a:solidFill>
              <a:srgbClr val="C00000"/>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58" name="Rectangle 57"/>
            <p:cNvSpPr/>
            <p:nvPr/>
          </p:nvSpPr>
          <p:spPr>
            <a:xfrm>
              <a:off x="3276600" y="40767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59" name="Rectangle 58"/>
            <p:cNvSpPr/>
            <p:nvPr/>
          </p:nvSpPr>
          <p:spPr>
            <a:xfrm>
              <a:off x="3505200" y="40767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60" name="Rectangle 59"/>
            <p:cNvSpPr/>
            <p:nvPr/>
          </p:nvSpPr>
          <p:spPr>
            <a:xfrm>
              <a:off x="3733800" y="40767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67" name="Rectangle 66"/>
            <p:cNvSpPr/>
            <p:nvPr/>
          </p:nvSpPr>
          <p:spPr>
            <a:xfrm>
              <a:off x="3973225" y="4076700"/>
              <a:ext cx="228600" cy="457200"/>
            </a:xfrm>
            <a:prstGeom prst="rect">
              <a:avLst/>
            </a:prstGeom>
            <a:solidFill>
              <a:schemeClr val="bg2">
                <a:lumMod val="2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grpSp>
      <p:grpSp>
        <p:nvGrpSpPr>
          <p:cNvPr id="68" name="Group 67"/>
          <p:cNvGrpSpPr/>
          <p:nvPr/>
        </p:nvGrpSpPr>
        <p:grpSpPr>
          <a:xfrm>
            <a:off x="1219200" y="3495675"/>
            <a:ext cx="2057400" cy="342900"/>
            <a:chOff x="2819400" y="4076700"/>
            <a:chExt cx="2743200" cy="457200"/>
          </a:xfrm>
        </p:grpSpPr>
        <p:sp>
          <p:nvSpPr>
            <p:cNvPr id="69" name="Rectangle 68"/>
            <p:cNvSpPr/>
            <p:nvPr/>
          </p:nvSpPr>
          <p:spPr>
            <a:xfrm>
              <a:off x="2819400" y="4076700"/>
              <a:ext cx="228600" cy="457200"/>
            </a:xfrm>
            <a:prstGeom prst="rect">
              <a:avLst/>
            </a:prstGeom>
            <a:solidFill>
              <a:schemeClr val="bg2">
                <a:lumMod val="2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70" name="Rectangle 69"/>
            <p:cNvSpPr/>
            <p:nvPr/>
          </p:nvSpPr>
          <p:spPr>
            <a:xfrm>
              <a:off x="3048000" y="4076700"/>
              <a:ext cx="228600" cy="457200"/>
            </a:xfrm>
            <a:prstGeom prst="rect">
              <a:avLst/>
            </a:prstGeom>
            <a:solidFill>
              <a:srgbClr val="C00000"/>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71" name="Rectangle 70"/>
            <p:cNvSpPr/>
            <p:nvPr/>
          </p:nvSpPr>
          <p:spPr>
            <a:xfrm>
              <a:off x="3276600" y="40767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72" name="Rectangle 71"/>
            <p:cNvSpPr/>
            <p:nvPr/>
          </p:nvSpPr>
          <p:spPr>
            <a:xfrm>
              <a:off x="3505200" y="40767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73" name="Rectangle 72"/>
            <p:cNvSpPr/>
            <p:nvPr/>
          </p:nvSpPr>
          <p:spPr>
            <a:xfrm>
              <a:off x="3733800" y="40767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74" name="Rectangle 73"/>
            <p:cNvSpPr/>
            <p:nvPr/>
          </p:nvSpPr>
          <p:spPr>
            <a:xfrm>
              <a:off x="3962400" y="40767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75" name="Rectangle 74"/>
            <p:cNvSpPr/>
            <p:nvPr/>
          </p:nvSpPr>
          <p:spPr>
            <a:xfrm>
              <a:off x="4191000" y="40767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76" name="Rectangle 75"/>
            <p:cNvSpPr/>
            <p:nvPr/>
          </p:nvSpPr>
          <p:spPr>
            <a:xfrm>
              <a:off x="4419600" y="40767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77" name="Rectangle 76"/>
            <p:cNvSpPr/>
            <p:nvPr/>
          </p:nvSpPr>
          <p:spPr>
            <a:xfrm>
              <a:off x="4648200" y="40767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78" name="Rectangle 77"/>
            <p:cNvSpPr/>
            <p:nvPr/>
          </p:nvSpPr>
          <p:spPr>
            <a:xfrm>
              <a:off x="4876800" y="40767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79" name="Rectangle 78"/>
            <p:cNvSpPr/>
            <p:nvPr/>
          </p:nvSpPr>
          <p:spPr>
            <a:xfrm>
              <a:off x="5105400" y="40767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80" name="Rectangle 79"/>
            <p:cNvSpPr/>
            <p:nvPr/>
          </p:nvSpPr>
          <p:spPr>
            <a:xfrm>
              <a:off x="5334000" y="4076700"/>
              <a:ext cx="228600" cy="457200"/>
            </a:xfrm>
            <a:prstGeom prst="rect">
              <a:avLst/>
            </a:prstGeom>
            <a:solidFill>
              <a:schemeClr val="bg2">
                <a:lumMod val="2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grpSp>
      <p:grpSp>
        <p:nvGrpSpPr>
          <p:cNvPr id="81" name="Group 80"/>
          <p:cNvGrpSpPr/>
          <p:nvPr/>
        </p:nvGrpSpPr>
        <p:grpSpPr>
          <a:xfrm>
            <a:off x="1219200" y="4076700"/>
            <a:ext cx="1877830" cy="342900"/>
            <a:chOff x="2819400" y="4076700"/>
            <a:chExt cx="2503774" cy="457200"/>
          </a:xfrm>
        </p:grpSpPr>
        <p:sp>
          <p:nvSpPr>
            <p:cNvPr id="82" name="Rectangle 81"/>
            <p:cNvSpPr/>
            <p:nvPr/>
          </p:nvSpPr>
          <p:spPr>
            <a:xfrm>
              <a:off x="2819400" y="4076700"/>
              <a:ext cx="228600" cy="457200"/>
            </a:xfrm>
            <a:prstGeom prst="rect">
              <a:avLst/>
            </a:prstGeom>
            <a:solidFill>
              <a:schemeClr val="bg2">
                <a:lumMod val="2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83" name="Rectangle 82"/>
            <p:cNvSpPr/>
            <p:nvPr/>
          </p:nvSpPr>
          <p:spPr>
            <a:xfrm>
              <a:off x="3048000" y="4076700"/>
              <a:ext cx="228600" cy="457200"/>
            </a:xfrm>
            <a:prstGeom prst="rect">
              <a:avLst/>
            </a:prstGeom>
            <a:solidFill>
              <a:srgbClr val="C00000"/>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84" name="Rectangle 83"/>
            <p:cNvSpPr/>
            <p:nvPr/>
          </p:nvSpPr>
          <p:spPr>
            <a:xfrm>
              <a:off x="3276600" y="40767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85" name="Rectangle 84"/>
            <p:cNvSpPr/>
            <p:nvPr/>
          </p:nvSpPr>
          <p:spPr>
            <a:xfrm>
              <a:off x="3505200" y="40767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86" name="Rectangle 85"/>
            <p:cNvSpPr/>
            <p:nvPr/>
          </p:nvSpPr>
          <p:spPr>
            <a:xfrm>
              <a:off x="3733800" y="40767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87" name="Rectangle 86"/>
            <p:cNvSpPr/>
            <p:nvPr/>
          </p:nvSpPr>
          <p:spPr>
            <a:xfrm>
              <a:off x="3962400" y="40767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88" name="Rectangle 87"/>
            <p:cNvSpPr/>
            <p:nvPr/>
          </p:nvSpPr>
          <p:spPr>
            <a:xfrm>
              <a:off x="4191000" y="40767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89" name="Rectangle 88"/>
            <p:cNvSpPr/>
            <p:nvPr/>
          </p:nvSpPr>
          <p:spPr>
            <a:xfrm>
              <a:off x="4419600" y="40767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90" name="Rectangle 89"/>
            <p:cNvSpPr/>
            <p:nvPr/>
          </p:nvSpPr>
          <p:spPr>
            <a:xfrm>
              <a:off x="4648200" y="40767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91" name="Rectangle 90"/>
            <p:cNvSpPr/>
            <p:nvPr/>
          </p:nvSpPr>
          <p:spPr>
            <a:xfrm>
              <a:off x="4876800" y="4076700"/>
              <a:ext cx="228600" cy="4572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93" name="Rectangle 92"/>
            <p:cNvSpPr/>
            <p:nvPr/>
          </p:nvSpPr>
          <p:spPr>
            <a:xfrm>
              <a:off x="5094574" y="4076700"/>
              <a:ext cx="228600" cy="457200"/>
            </a:xfrm>
            <a:prstGeom prst="rect">
              <a:avLst/>
            </a:prstGeom>
            <a:solidFill>
              <a:schemeClr val="bg2">
                <a:lumMod val="2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grpSp>
      <p:sp>
        <p:nvSpPr>
          <p:cNvPr id="94" name="Rectangle 93"/>
          <p:cNvSpPr/>
          <p:nvPr/>
        </p:nvSpPr>
        <p:spPr>
          <a:xfrm>
            <a:off x="3810000" y="1524000"/>
            <a:ext cx="1676400" cy="3007618"/>
          </a:xfrm>
          <a:prstGeom prst="rect">
            <a:avLst/>
          </a:prstGeom>
        </p:spPr>
        <p:txBody>
          <a:bodyPr wrap="square">
            <a:spAutoFit/>
          </a:bodyPr>
          <a:lstStyle/>
          <a:p>
            <a:pPr lvl="0" algn="ctr">
              <a:lnSpc>
                <a:spcPct val="120000"/>
              </a:lnSpc>
            </a:pPr>
            <a:r>
              <a:rPr lang="en-US" sz="3200" b="1" dirty="0" smtClean="0">
                <a:solidFill>
                  <a:prstClr val="black"/>
                </a:solidFill>
              </a:rPr>
              <a:t>good</a:t>
            </a:r>
          </a:p>
          <a:p>
            <a:pPr lvl="0" algn="ctr">
              <a:lnSpc>
                <a:spcPct val="120000"/>
              </a:lnSpc>
            </a:pPr>
            <a:r>
              <a:rPr lang="en-US" sz="3200" b="1" dirty="0" smtClean="0">
                <a:solidFill>
                  <a:srgbClr val="C00000"/>
                </a:solidFill>
              </a:rPr>
              <a:t>bad</a:t>
            </a:r>
          </a:p>
          <a:p>
            <a:pPr lvl="0" algn="ctr">
              <a:lnSpc>
                <a:spcPct val="120000"/>
              </a:lnSpc>
            </a:pPr>
            <a:r>
              <a:rPr lang="en-US" sz="3200" b="1" dirty="0" smtClean="0">
                <a:solidFill>
                  <a:prstClr val="black"/>
                </a:solidFill>
              </a:rPr>
              <a:t>good</a:t>
            </a:r>
          </a:p>
          <a:p>
            <a:pPr lvl="0" algn="ctr">
              <a:lnSpc>
                <a:spcPct val="120000"/>
              </a:lnSpc>
            </a:pPr>
            <a:r>
              <a:rPr lang="en-US" sz="3200" b="1" dirty="0" smtClean="0">
                <a:solidFill>
                  <a:prstClr val="black"/>
                </a:solidFill>
              </a:rPr>
              <a:t>good</a:t>
            </a:r>
          </a:p>
          <a:p>
            <a:pPr lvl="0" algn="ctr">
              <a:lnSpc>
                <a:spcPct val="120000"/>
              </a:lnSpc>
            </a:pPr>
            <a:r>
              <a:rPr lang="en-US" sz="3200" b="1" dirty="0" smtClean="0">
                <a:solidFill>
                  <a:srgbClr val="C00000"/>
                </a:solidFill>
              </a:rPr>
              <a:t>bad</a:t>
            </a:r>
            <a:endParaRPr lang="en-US" sz="3200" b="1" dirty="0">
              <a:solidFill>
                <a:srgbClr val="C00000"/>
              </a:solidFill>
            </a:endParaRPr>
          </a:p>
        </p:txBody>
      </p:sp>
      <p:sp>
        <p:nvSpPr>
          <p:cNvPr id="95" name="Multiply 94"/>
          <p:cNvSpPr/>
          <p:nvPr/>
        </p:nvSpPr>
        <p:spPr>
          <a:xfrm>
            <a:off x="7848600" y="3886200"/>
            <a:ext cx="609600" cy="685800"/>
          </a:xfrm>
          <a:prstGeom prst="mathMultiply">
            <a:avLst/>
          </a:prstGeom>
          <a:solidFill>
            <a:srgbClr val="C00000"/>
          </a:solidFill>
          <a:ln w="635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41" name="TextBox 40"/>
          <p:cNvSpPr txBox="1"/>
          <p:nvPr/>
        </p:nvSpPr>
        <p:spPr>
          <a:xfrm>
            <a:off x="6161831" y="762000"/>
            <a:ext cx="1610569" cy="830997"/>
          </a:xfrm>
          <a:prstGeom prst="rect">
            <a:avLst/>
          </a:prstGeom>
          <a:noFill/>
        </p:spPr>
        <p:txBody>
          <a:bodyPr wrap="none" rtlCol="0">
            <a:spAutoFit/>
          </a:bodyPr>
          <a:lstStyle/>
          <a:p>
            <a:pPr algn="ctr">
              <a:lnSpc>
                <a:spcPct val="150000"/>
              </a:lnSpc>
            </a:pPr>
            <a:r>
              <a:rPr lang="en-US" sz="3200" b="1" dirty="0" smtClean="0"/>
              <a:t>Rater #2</a:t>
            </a:r>
          </a:p>
        </p:txBody>
      </p:sp>
      <p:sp>
        <p:nvSpPr>
          <p:cNvPr id="98" name="Rectangle 97"/>
          <p:cNvSpPr/>
          <p:nvPr/>
        </p:nvSpPr>
        <p:spPr>
          <a:xfrm>
            <a:off x="6172200" y="1524000"/>
            <a:ext cx="1676400" cy="3046988"/>
          </a:xfrm>
          <a:prstGeom prst="rect">
            <a:avLst/>
          </a:prstGeom>
        </p:spPr>
        <p:txBody>
          <a:bodyPr wrap="square">
            <a:spAutoFit/>
          </a:bodyPr>
          <a:lstStyle/>
          <a:p>
            <a:pPr lvl="0" algn="ctr">
              <a:lnSpc>
                <a:spcPct val="120000"/>
              </a:lnSpc>
            </a:pPr>
            <a:r>
              <a:rPr lang="en-US" sz="3200" b="1" dirty="0" smtClean="0">
                <a:solidFill>
                  <a:prstClr val="black"/>
                </a:solidFill>
              </a:rPr>
              <a:t>good</a:t>
            </a:r>
          </a:p>
          <a:p>
            <a:pPr lvl="0" algn="ctr">
              <a:lnSpc>
                <a:spcPct val="120000"/>
              </a:lnSpc>
            </a:pPr>
            <a:r>
              <a:rPr lang="en-US" sz="3200" b="1" dirty="0" smtClean="0">
                <a:solidFill>
                  <a:srgbClr val="C00000"/>
                </a:solidFill>
              </a:rPr>
              <a:t>bad</a:t>
            </a:r>
          </a:p>
          <a:p>
            <a:pPr lvl="0" algn="ctr">
              <a:lnSpc>
                <a:spcPct val="120000"/>
              </a:lnSpc>
            </a:pPr>
            <a:r>
              <a:rPr lang="en-US" sz="3200" b="1" dirty="0" smtClean="0">
                <a:solidFill>
                  <a:prstClr val="black"/>
                </a:solidFill>
              </a:rPr>
              <a:t>good</a:t>
            </a:r>
          </a:p>
          <a:p>
            <a:pPr lvl="0" algn="ctr">
              <a:lnSpc>
                <a:spcPct val="120000"/>
              </a:lnSpc>
            </a:pPr>
            <a:r>
              <a:rPr lang="en-US" sz="3200" b="1" dirty="0" smtClean="0">
                <a:solidFill>
                  <a:prstClr val="black"/>
                </a:solidFill>
              </a:rPr>
              <a:t>good</a:t>
            </a:r>
          </a:p>
          <a:p>
            <a:pPr lvl="0" algn="ctr">
              <a:lnSpc>
                <a:spcPct val="120000"/>
              </a:lnSpc>
            </a:pPr>
            <a:r>
              <a:rPr lang="en-US" sz="3200" b="1" dirty="0" smtClean="0"/>
              <a:t>good</a:t>
            </a:r>
            <a:endParaRPr lang="en-US" sz="32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94"/>
                                        </p:tgtEl>
                                        <p:attrNameLst>
                                          <p:attrName>style.visibility</p:attrName>
                                        </p:attrNameLst>
                                      </p:cBhvr>
                                      <p:to>
                                        <p:strVal val="visible"/>
                                      </p:to>
                                    </p:set>
                                    <p:animEffect transition="in" filter="wipe(up)">
                                      <p:cBhvr>
                                        <p:cTn id="7" dur="500"/>
                                        <p:tgtEl>
                                          <p:spTgt spid="9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1"/>
                                        </p:tgtEl>
                                        <p:attrNameLst>
                                          <p:attrName>style.visibility</p:attrName>
                                        </p:attrNameLst>
                                      </p:cBhvr>
                                      <p:to>
                                        <p:strVal val="visible"/>
                                      </p:to>
                                    </p:set>
                                  </p:childTnLst>
                                </p:cTn>
                              </p:par>
                            </p:childTnLst>
                          </p:cTn>
                        </p:par>
                        <p:par>
                          <p:cTn id="12" fill="hold">
                            <p:stCondLst>
                              <p:cond delay="0"/>
                            </p:stCondLst>
                            <p:childTnLst>
                              <p:par>
                                <p:cTn id="13" presetID="22" presetClass="entr" presetSubtype="1" fill="hold" grpId="0" nodeType="afterEffect">
                                  <p:stCondLst>
                                    <p:cond delay="0"/>
                                  </p:stCondLst>
                                  <p:childTnLst>
                                    <p:set>
                                      <p:cBhvr>
                                        <p:cTn id="14" dur="1" fill="hold">
                                          <p:stCondLst>
                                            <p:cond delay="0"/>
                                          </p:stCondLst>
                                        </p:cTn>
                                        <p:tgtEl>
                                          <p:spTgt spid="98"/>
                                        </p:tgtEl>
                                        <p:attrNameLst>
                                          <p:attrName>style.visibility</p:attrName>
                                        </p:attrNameLst>
                                      </p:cBhvr>
                                      <p:to>
                                        <p:strVal val="visible"/>
                                      </p:to>
                                    </p:set>
                                    <p:animEffect transition="in" filter="wipe(up)">
                                      <p:cBhvr>
                                        <p:cTn id="15" dur="500"/>
                                        <p:tgtEl>
                                          <p:spTgt spid="98"/>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96"/>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9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0" animBg="1"/>
      <p:bldP spid="94" grpId="0"/>
      <p:bldP spid="95" grpId="0" animBg="1"/>
      <p:bldP spid="41" grpId="0"/>
      <p:bldP spid="9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4" name="Group 73"/>
          <p:cNvGrpSpPr/>
          <p:nvPr/>
        </p:nvGrpSpPr>
        <p:grpSpPr>
          <a:xfrm>
            <a:off x="159774" y="1524000"/>
            <a:ext cx="2735826" cy="2819400"/>
            <a:chOff x="498987" y="1524000"/>
            <a:chExt cx="2735826" cy="2819400"/>
          </a:xfrm>
        </p:grpSpPr>
        <p:sp>
          <p:nvSpPr>
            <p:cNvPr id="33" name="TextBox 32"/>
            <p:cNvSpPr txBox="1"/>
            <p:nvPr/>
          </p:nvSpPr>
          <p:spPr>
            <a:xfrm>
              <a:off x="1981200" y="1524000"/>
              <a:ext cx="1253613" cy="461665"/>
            </a:xfrm>
            <a:prstGeom prst="rect">
              <a:avLst/>
            </a:prstGeom>
            <a:noFill/>
          </p:spPr>
          <p:txBody>
            <a:bodyPr wrap="none" rtlCol="0">
              <a:spAutoFit/>
            </a:bodyPr>
            <a:lstStyle/>
            <a:p>
              <a:r>
                <a:rPr lang="en-US" sz="2400" b="1" dirty="0" smtClean="0"/>
                <a:t>Rater #2</a:t>
              </a:r>
              <a:endParaRPr lang="en-US" sz="2400" b="1" dirty="0"/>
            </a:p>
          </p:txBody>
        </p:sp>
        <p:sp>
          <p:nvSpPr>
            <p:cNvPr id="32" name="TextBox 31"/>
            <p:cNvSpPr txBox="1"/>
            <p:nvPr/>
          </p:nvSpPr>
          <p:spPr>
            <a:xfrm>
              <a:off x="498987" y="1524000"/>
              <a:ext cx="1253613" cy="461665"/>
            </a:xfrm>
            <a:prstGeom prst="rect">
              <a:avLst/>
            </a:prstGeom>
            <a:noFill/>
          </p:spPr>
          <p:txBody>
            <a:bodyPr wrap="none" rtlCol="0">
              <a:spAutoFit/>
            </a:bodyPr>
            <a:lstStyle/>
            <a:p>
              <a:r>
                <a:rPr lang="en-US" sz="2400" b="1" dirty="0" smtClean="0"/>
                <a:t>Rater #1</a:t>
              </a:r>
              <a:endParaRPr lang="en-US" sz="2400" b="1" dirty="0"/>
            </a:p>
          </p:txBody>
        </p:sp>
        <p:sp>
          <p:nvSpPr>
            <p:cNvPr id="13" name="Rectangle 12"/>
            <p:cNvSpPr/>
            <p:nvPr/>
          </p:nvSpPr>
          <p:spPr>
            <a:xfrm>
              <a:off x="1371600" y="2214120"/>
              <a:ext cx="304800" cy="304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15" name="Rectangle 14"/>
            <p:cNvSpPr/>
            <p:nvPr/>
          </p:nvSpPr>
          <p:spPr>
            <a:xfrm>
              <a:off x="1371600" y="2671320"/>
              <a:ext cx="3048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17" name="Rectangle 16"/>
            <p:cNvSpPr/>
            <p:nvPr/>
          </p:nvSpPr>
          <p:spPr>
            <a:xfrm>
              <a:off x="1371600" y="3128520"/>
              <a:ext cx="304800" cy="304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19" name="Rectangle 18"/>
            <p:cNvSpPr/>
            <p:nvPr/>
          </p:nvSpPr>
          <p:spPr>
            <a:xfrm>
              <a:off x="1371600" y="3585720"/>
              <a:ext cx="304800" cy="304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21" name="Rectangle 20"/>
            <p:cNvSpPr/>
            <p:nvPr/>
          </p:nvSpPr>
          <p:spPr>
            <a:xfrm>
              <a:off x="1371600" y="4038600"/>
              <a:ext cx="3048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14" name="Rectangle 13"/>
            <p:cNvSpPr/>
            <p:nvPr/>
          </p:nvSpPr>
          <p:spPr>
            <a:xfrm>
              <a:off x="2052303" y="2214120"/>
              <a:ext cx="304800" cy="304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16" name="Rectangle 15"/>
            <p:cNvSpPr/>
            <p:nvPr/>
          </p:nvSpPr>
          <p:spPr>
            <a:xfrm>
              <a:off x="2052303" y="2671320"/>
              <a:ext cx="3048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18" name="Rectangle 17"/>
            <p:cNvSpPr/>
            <p:nvPr/>
          </p:nvSpPr>
          <p:spPr>
            <a:xfrm>
              <a:off x="2052303" y="3128520"/>
              <a:ext cx="304800" cy="304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20" name="Rectangle 19"/>
            <p:cNvSpPr/>
            <p:nvPr/>
          </p:nvSpPr>
          <p:spPr>
            <a:xfrm>
              <a:off x="2052303" y="3585720"/>
              <a:ext cx="304800" cy="304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22" name="Rectangle 21"/>
            <p:cNvSpPr/>
            <p:nvPr/>
          </p:nvSpPr>
          <p:spPr>
            <a:xfrm>
              <a:off x="2052303" y="4038600"/>
              <a:ext cx="304800" cy="304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cxnSp>
          <p:nvCxnSpPr>
            <p:cNvPr id="36" name="Straight Connector 35"/>
            <p:cNvCxnSpPr/>
            <p:nvPr/>
          </p:nvCxnSpPr>
          <p:spPr>
            <a:xfrm>
              <a:off x="1744954" y="2366520"/>
              <a:ext cx="23369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1744954" y="2823720"/>
              <a:ext cx="23369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1744954" y="3280920"/>
              <a:ext cx="23369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1744954" y="3738120"/>
              <a:ext cx="23369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3" name="Multiply 72"/>
            <p:cNvSpPr/>
            <p:nvPr/>
          </p:nvSpPr>
          <p:spPr>
            <a:xfrm>
              <a:off x="1747394" y="4059422"/>
              <a:ext cx="233916" cy="263156"/>
            </a:xfrm>
            <a:prstGeom prst="mathMultiply">
              <a:avLst/>
            </a:prstGeom>
            <a:solidFill>
              <a:srgbClr val="C00000"/>
            </a:solidFill>
            <a:ln w="635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grpSp>
      <p:sp>
        <p:nvSpPr>
          <p:cNvPr id="2" name="Title 1"/>
          <p:cNvSpPr>
            <a:spLocks noGrp="1"/>
          </p:cNvSpPr>
          <p:nvPr>
            <p:ph type="title"/>
          </p:nvPr>
        </p:nvSpPr>
        <p:spPr/>
        <p:txBody>
          <a:bodyPr>
            <a:normAutofit fontScale="90000"/>
          </a:bodyPr>
          <a:lstStyle/>
          <a:p>
            <a:r>
              <a:rPr lang="en-US" dirty="0" smtClean="0"/>
              <a:t>Inter-rater agreement : </a:t>
            </a:r>
            <a:r>
              <a:rPr lang="el-GR" sz="6000" dirty="0" smtClean="0"/>
              <a:t>κ</a:t>
            </a:r>
            <a:endParaRPr lang="en-US" dirty="0"/>
          </a:p>
        </p:txBody>
      </p:sp>
      <p:sp>
        <p:nvSpPr>
          <p:cNvPr id="4" name="Slide Number Placeholder 3"/>
          <p:cNvSpPr>
            <a:spLocks noGrp="1"/>
          </p:cNvSpPr>
          <p:nvPr>
            <p:ph type="sldNum" sz="quarter" idx="12"/>
          </p:nvPr>
        </p:nvSpPr>
        <p:spPr/>
        <p:txBody>
          <a:bodyPr/>
          <a:lstStyle/>
          <a:p>
            <a:fld id="{B11EC9A9-B030-46CF-A04E-7E880ED7B8DC}" type="slidenum">
              <a:rPr lang="en-US" smtClean="0"/>
              <a:pPr/>
              <a:t>9</a:t>
            </a:fld>
            <a:endParaRPr lang="en-US"/>
          </a:p>
        </p:txBody>
      </p:sp>
      <p:sp>
        <p:nvSpPr>
          <p:cNvPr id="7" name="Rectangle 6"/>
          <p:cNvSpPr/>
          <p:nvPr/>
        </p:nvSpPr>
        <p:spPr>
          <a:xfrm>
            <a:off x="3048000" y="1447800"/>
            <a:ext cx="5715000" cy="3124200"/>
          </a:xfrm>
          <a:prstGeom prst="rect">
            <a:avLst/>
          </a:prstGeom>
          <a:solidFill>
            <a:schemeClr val="bg1"/>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400" dirty="0" smtClean="0">
              <a:solidFill>
                <a:schemeClr val="tx1"/>
              </a:solidFill>
            </a:endParaRPr>
          </a:p>
          <a:p>
            <a:pPr algn="r"/>
            <a:endParaRPr lang="en-US" sz="1400" dirty="0" smtClean="0">
              <a:solidFill>
                <a:schemeClr val="tx1"/>
              </a:solidFill>
            </a:endParaRPr>
          </a:p>
          <a:p>
            <a:pPr algn="r"/>
            <a:endParaRPr lang="en-US" sz="1400" dirty="0" smtClean="0">
              <a:solidFill>
                <a:schemeClr val="tx1"/>
              </a:solidFill>
            </a:endParaRPr>
          </a:p>
          <a:p>
            <a:pPr algn="r"/>
            <a:endParaRPr lang="en-US" sz="1400" dirty="0" smtClean="0">
              <a:solidFill>
                <a:schemeClr val="tx1"/>
              </a:solidFill>
            </a:endParaRPr>
          </a:p>
          <a:p>
            <a:pPr algn="r"/>
            <a:endParaRPr lang="en-US" sz="1400" dirty="0" smtClean="0">
              <a:solidFill>
                <a:schemeClr val="tx1"/>
              </a:solidFill>
            </a:endParaRPr>
          </a:p>
          <a:p>
            <a:pPr algn="r"/>
            <a:endParaRPr lang="en-US" sz="1400" dirty="0" smtClean="0">
              <a:solidFill>
                <a:schemeClr val="tx1"/>
              </a:solidFill>
            </a:endParaRPr>
          </a:p>
          <a:p>
            <a:pPr algn="r"/>
            <a:endParaRPr lang="en-US" sz="1400" dirty="0" smtClean="0">
              <a:solidFill>
                <a:schemeClr val="tx1"/>
              </a:solidFill>
            </a:endParaRPr>
          </a:p>
          <a:p>
            <a:pPr algn="r"/>
            <a:endParaRPr lang="en-US" sz="1400" dirty="0" smtClean="0">
              <a:solidFill>
                <a:schemeClr val="tx1"/>
              </a:solidFill>
            </a:endParaRPr>
          </a:p>
          <a:p>
            <a:pPr algn="r"/>
            <a:endParaRPr lang="en-US" sz="1400" dirty="0" smtClean="0">
              <a:solidFill>
                <a:schemeClr val="tx1"/>
              </a:solidFill>
            </a:endParaRPr>
          </a:p>
          <a:p>
            <a:pPr algn="r"/>
            <a:endParaRPr lang="en-US" sz="1400" dirty="0" smtClean="0">
              <a:solidFill>
                <a:schemeClr val="tx1"/>
              </a:solidFill>
            </a:endParaRPr>
          </a:p>
        </p:txBody>
      </p:sp>
      <p:pic>
        <p:nvPicPr>
          <p:cNvPr id="8"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336275" y="1997704"/>
            <a:ext cx="5067759" cy="847725"/>
          </a:xfrm>
          <a:prstGeom prst="rect">
            <a:avLst/>
          </a:prstGeom>
          <a:solidFill>
            <a:schemeClr val="bg1"/>
          </a:solidFill>
        </p:spPr>
      </p:pic>
      <p:sp>
        <p:nvSpPr>
          <p:cNvPr id="87" name="Rounded Rectangle 86"/>
          <p:cNvSpPr/>
          <p:nvPr/>
        </p:nvSpPr>
        <p:spPr>
          <a:xfrm>
            <a:off x="3886200" y="1801162"/>
            <a:ext cx="1486786" cy="533400"/>
          </a:xfrm>
          <a:prstGeom prst="roundRect">
            <a:avLst>
              <a:gd name="adj" fmla="val 50000"/>
            </a:avLst>
          </a:prstGeom>
          <a:solidFill>
            <a:schemeClr val="tx2">
              <a:lumMod val="40000"/>
              <a:lumOff val="60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latin typeface="Perpetua"/>
              </a:rPr>
              <a:t>0.80</a:t>
            </a:r>
          </a:p>
        </p:txBody>
      </p:sp>
      <p:sp>
        <p:nvSpPr>
          <p:cNvPr id="89" name="Rounded Rectangle 88"/>
          <p:cNvSpPr/>
          <p:nvPr/>
        </p:nvSpPr>
        <p:spPr>
          <a:xfrm>
            <a:off x="5656428" y="1780690"/>
            <a:ext cx="2895600" cy="533400"/>
          </a:xfrm>
          <a:prstGeom prst="roundRect">
            <a:avLst>
              <a:gd name="adj" fmla="val 50000"/>
            </a:avLst>
          </a:prstGeom>
          <a:solidFill>
            <a:schemeClr val="tx2">
              <a:lumMod val="40000"/>
              <a:lumOff val="60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latin typeface="Perpetua" pitchFamily="18" charset="0"/>
              </a:rPr>
              <a:t>0.58</a:t>
            </a:r>
            <a:endParaRPr lang="en-US" sz="3200" b="1" dirty="0" smtClean="0">
              <a:solidFill>
                <a:schemeClr val="tx1"/>
              </a:solidFill>
              <a:latin typeface="Perpetua"/>
            </a:endParaRPr>
          </a:p>
        </p:txBody>
      </p:sp>
      <p:sp>
        <p:nvSpPr>
          <p:cNvPr id="90" name="Rounded Rectangle 89"/>
          <p:cNvSpPr/>
          <p:nvPr/>
        </p:nvSpPr>
        <p:spPr>
          <a:xfrm>
            <a:off x="5037160" y="2432370"/>
            <a:ext cx="3040040" cy="533400"/>
          </a:xfrm>
          <a:prstGeom prst="roundRect">
            <a:avLst>
              <a:gd name="adj" fmla="val 50000"/>
            </a:avLst>
          </a:prstGeom>
          <a:solidFill>
            <a:schemeClr val="tx2">
              <a:lumMod val="40000"/>
              <a:lumOff val="60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latin typeface="Perpetua"/>
              </a:rPr>
              <a:t>0.58</a:t>
            </a:r>
          </a:p>
        </p:txBody>
      </p:sp>
      <p:sp>
        <p:nvSpPr>
          <p:cNvPr id="91" name="Rounded Rectangle 90"/>
          <p:cNvSpPr/>
          <p:nvPr/>
        </p:nvSpPr>
        <p:spPr>
          <a:xfrm>
            <a:off x="3886200" y="1773866"/>
            <a:ext cx="4648200" cy="1197934"/>
          </a:xfrm>
          <a:prstGeom prst="roundRect">
            <a:avLst>
              <a:gd name="adj" fmla="val 24556"/>
            </a:avLst>
          </a:prstGeom>
          <a:solidFill>
            <a:schemeClr val="tx2">
              <a:lumMod val="40000"/>
              <a:lumOff val="60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latin typeface="Perpetua"/>
              </a:rPr>
              <a:t>0.38</a:t>
            </a:r>
          </a:p>
        </p:txBody>
      </p:sp>
      <p:sp>
        <p:nvSpPr>
          <p:cNvPr id="75" name="TextBox 74"/>
          <p:cNvSpPr txBox="1"/>
          <p:nvPr/>
        </p:nvSpPr>
        <p:spPr>
          <a:xfrm>
            <a:off x="3200400" y="3360003"/>
            <a:ext cx="5284139" cy="830997"/>
          </a:xfrm>
          <a:prstGeom prst="rect">
            <a:avLst/>
          </a:prstGeom>
          <a:noFill/>
        </p:spPr>
        <p:txBody>
          <a:bodyPr wrap="none" rtlCol="0">
            <a:spAutoFit/>
          </a:bodyPr>
          <a:lstStyle/>
          <a:p>
            <a:pPr>
              <a:tabLst>
                <a:tab pos="2976563" algn="l"/>
              </a:tabLst>
            </a:pPr>
            <a:r>
              <a:rPr lang="en-US" sz="2400" dirty="0" smtClean="0">
                <a:latin typeface="Perpetua"/>
              </a:rPr>
              <a:t>Expected Agreement 	=    0.70</a:t>
            </a:r>
            <a:r>
              <a:rPr lang="en-US" sz="2400" baseline="30000" dirty="0" smtClean="0">
                <a:latin typeface="Perpetua"/>
              </a:rPr>
              <a:t>2</a:t>
            </a:r>
            <a:r>
              <a:rPr lang="en-US" sz="2400" dirty="0" smtClean="0">
                <a:latin typeface="Perpetua"/>
              </a:rPr>
              <a:t> + 0.30</a:t>
            </a:r>
            <a:r>
              <a:rPr lang="en-US" sz="2400" baseline="30000" dirty="0" smtClean="0">
                <a:latin typeface="Perpetua"/>
              </a:rPr>
              <a:t>2</a:t>
            </a:r>
          </a:p>
          <a:p>
            <a:pPr>
              <a:tabLst>
                <a:tab pos="2976563" algn="l"/>
              </a:tabLst>
            </a:pPr>
            <a:r>
              <a:rPr lang="en-US" sz="2400" dirty="0" smtClean="0">
                <a:latin typeface="Perpetua"/>
              </a:rPr>
              <a:t> 	=    0.58</a:t>
            </a:r>
            <a:endParaRPr lang="en-US" sz="2400" baseline="30000" dirty="0">
              <a:latin typeface="Perpetua"/>
            </a:endParaRPr>
          </a:p>
        </p:txBody>
      </p:sp>
      <p:grpSp>
        <p:nvGrpSpPr>
          <p:cNvPr id="122" name="Group 121"/>
          <p:cNvGrpSpPr/>
          <p:nvPr/>
        </p:nvGrpSpPr>
        <p:grpSpPr>
          <a:xfrm>
            <a:off x="0" y="3657600"/>
            <a:ext cx="9144000" cy="3200400"/>
            <a:chOff x="0" y="1905000"/>
            <a:chExt cx="9144000" cy="3200400"/>
          </a:xfrm>
        </p:grpSpPr>
        <p:sp>
          <p:nvSpPr>
            <p:cNvPr id="123" name="Rectangle 122"/>
            <p:cNvSpPr/>
            <p:nvPr/>
          </p:nvSpPr>
          <p:spPr>
            <a:xfrm>
              <a:off x="0" y="1905000"/>
              <a:ext cx="9144000" cy="3200400"/>
            </a:xfrm>
            <a:prstGeom prst="rect">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cxnSp>
          <p:nvCxnSpPr>
            <p:cNvPr id="124" name="Straight Connector 123"/>
            <p:cNvCxnSpPr/>
            <p:nvPr/>
          </p:nvCxnSpPr>
          <p:spPr>
            <a:xfrm>
              <a:off x="2133600" y="3936713"/>
              <a:ext cx="6283748"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a:xfrm rot="5400000">
              <a:off x="2813486" y="3860513"/>
              <a:ext cx="228600"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rot="5400000">
              <a:off x="8267699" y="3860513"/>
              <a:ext cx="228600"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27" name="TextBox 126"/>
            <p:cNvSpPr txBox="1"/>
            <p:nvPr/>
          </p:nvSpPr>
          <p:spPr>
            <a:xfrm>
              <a:off x="2578973" y="3974813"/>
              <a:ext cx="697627" cy="584775"/>
            </a:xfrm>
            <a:prstGeom prst="rect">
              <a:avLst/>
            </a:prstGeom>
            <a:noFill/>
          </p:spPr>
          <p:txBody>
            <a:bodyPr wrap="none" rtlCol="0">
              <a:spAutoFit/>
            </a:bodyPr>
            <a:lstStyle/>
            <a:p>
              <a:pPr algn="ctr"/>
              <a:r>
                <a:rPr lang="en-US" sz="3200" b="1" dirty="0" smtClean="0">
                  <a:latin typeface="Perpetua"/>
                </a:rPr>
                <a:t>0.0</a:t>
              </a:r>
              <a:endParaRPr lang="en-US" sz="3200" b="1" dirty="0">
                <a:latin typeface="Perpetua"/>
              </a:endParaRPr>
            </a:p>
          </p:txBody>
        </p:sp>
        <p:sp>
          <p:nvSpPr>
            <p:cNvPr id="128" name="TextBox 127"/>
            <p:cNvSpPr txBox="1"/>
            <p:nvPr/>
          </p:nvSpPr>
          <p:spPr>
            <a:xfrm>
              <a:off x="7990662" y="3974813"/>
              <a:ext cx="697627" cy="584775"/>
            </a:xfrm>
            <a:prstGeom prst="rect">
              <a:avLst/>
            </a:prstGeom>
            <a:noFill/>
          </p:spPr>
          <p:txBody>
            <a:bodyPr wrap="none" rtlCol="0">
              <a:spAutoFit/>
            </a:bodyPr>
            <a:lstStyle/>
            <a:p>
              <a:pPr algn="ctr"/>
              <a:r>
                <a:rPr lang="en-US" sz="3200" b="1" dirty="0" smtClean="0">
                  <a:latin typeface="Perpetua"/>
                </a:rPr>
                <a:t>1.0</a:t>
              </a:r>
              <a:endParaRPr lang="en-US" sz="3200" b="1" dirty="0">
                <a:latin typeface="Perpetua"/>
              </a:endParaRPr>
            </a:p>
          </p:txBody>
        </p:sp>
        <p:sp>
          <p:nvSpPr>
            <p:cNvPr id="129" name="Right Arrow 128"/>
            <p:cNvSpPr/>
            <p:nvPr/>
          </p:nvSpPr>
          <p:spPr>
            <a:xfrm flipH="1">
              <a:off x="1676400" y="3746213"/>
              <a:ext cx="304800" cy="381000"/>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tx1"/>
                </a:solidFill>
              </a:endParaRPr>
            </a:p>
          </p:txBody>
        </p:sp>
        <p:sp>
          <p:nvSpPr>
            <p:cNvPr id="133" name="TextBox 132"/>
            <p:cNvSpPr txBox="1"/>
            <p:nvPr/>
          </p:nvSpPr>
          <p:spPr>
            <a:xfrm>
              <a:off x="2895600" y="3517613"/>
              <a:ext cx="5486400" cy="338554"/>
            </a:xfrm>
            <a:prstGeom prst="rect">
              <a:avLst/>
            </a:prstGeom>
            <a:noFill/>
          </p:spPr>
          <p:txBody>
            <a:bodyPr wrap="square" rtlCol="0">
              <a:spAutoFit/>
            </a:bodyPr>
            <a:lstStyle/>
            <a:p>
              <a:pPr>
                <a:tabLst>
                  <a:tab pos="457200" algn="ctr"/>
                  <a:tab pos="1543050" algn="ctr"/>
                  <a:tab pos="2628900" algn="ctr"/>
                  <a:tab pos="3657600" algn="ctr"/>
                  <a:tab pos="4686300" algn="ctr"/>
                </a:tabLst>
              </a:pPr>
              <a:r>
                <a:rPr lang="en-US" sz="1600" dirty="0" smtClean="0"/>
                <a:t>	slight	fair	moderate	substantial	excellent</a:t>
              </a:r>
              <a:endParaRPr lang="en-US" sz="1600" dirty="0"/>
            </a:p>
          </p:txBody>
        </p:sp>
        <p:sp>
          <p:nvSpPr>
            <p:cNvPr id="134" name="TextBox 133"/>
            <p:cNvSpPr txBox="1"/>
            <p:nvPr/>
          </p:nvSpPr>
          <p:spPr>
            <a:xfrm>
              <a:off x="3670772" y="4108103"/>
              <a:ext cx="685800" cy="400110"/>
            </a:xfrm>
            <a:prstGeom prst="rect">
              <a:avLst/>
            </a:prstGeom>
            <a:noFill/>
          </p:spPr>
          <p:txBody>
            <a:bodyPr wrap="square" rtlCol="0">
              <a:spAutoFit/>
            </a:bodyPr>
            <a:lstStyle/>
            <a:p>
              <a:pPr>
                <a:tabLst>
                  <a:tab pos="742950" algn="ctr"/>
                  <a:tab pos="1600200" algn="ctr"/>
                  <a:tab pos="2571750" algn="ctr"/>
                  <a:tab pos="3600450" algn="ctr"/>
                </a:tabLst>
              </a:pPr>
              <a:r>
                <a:rPr lang="en-US" sz="2000" b="1" dirty="0" smtClean="0">
                  <a:latin typeface="Perpetua"/>
                </a:rPr>
                <a:t>0.20</a:t>
              </a:r>
              <a:endParaRPr lang="en-US" sz="2000" b="1" dirty="0">
                <a:latin typeface="Perpetua"/>
              </a:endParaRPr>
            </a:p>
          </p:txBody>
        </p:sp>
        <p:sp>
          <p:nvSpPr>
            <p:cNvPr id="135" name="TextBox 134"/>
            <p:cNvSpPr txBox="1"/>
            <p:nvPr/>
          </p:nvSpPr>
          <p:spPr>
            <a:xfrm>
              <a:off x="4750744" y="4108103"/>
              <a:ext cx="685800" cy="400110"/>
            </a:xfrm>
            <a:prstGeom prst="rect">
              <a:avLst/>
            </a:prstGeom>
            <a:noFill/>
          </p:spPr>
          <p:txBody>
            <a:bodyPr wrap="square" rtlCol="0">
              <a:spAutoFit/>
            </a:bodyPr>
            <a:lstStyle/>
            <a:p>
              <a:pPr>
                <a:tabLst>
                  <a:tab pos="742950" algn="ctr"/>
                  <a:tab pos="1600200" algn="ctr"/>
                  <a:tab pos="2571750" algn="ctr"/>
                  <a:tab pos="3600450" algn="ctr"/>
                </a:tabLst>
              </a:pPr>
              <a:r>
                <a:rPr lang="en-US" sz="2000" b="1" dirty="0" smtClean="0">
                  <a:latin typeface="Perpetua"/>
                </a:rPr>
                <a:t>0.40</a:t>
              </a:r>
              <a:endParaRPr lang="en-US" sz="2000" b="1" dirty="0">
                <a:latin typeface="Perpetua"/>
              </a:endParaRPr>
            </a:p>
          </p:txBody>
        </p:sp>
        <p:sp>
          <p:nvSpPr>
            <p:cNvPr id="136" name="TextBox 135"/>
            <p:cNvSpPr txBox="1"/>
            <p:nvPr/>
          </p:nvSpPr>
          <p:spPr>
            <a:xfrm>
              <a:off x="5830716" y="4108103"/>
              <a:ext cx="685800" cy="400110"/>
            </a:xfrm>
            <a:prstGeom prst="rect">
              <a:avLst/>
            </a:prstGeom>
            <a:noFill/>
          </p:spPr>
          <p:txBody>
            <a:bodyPr wrap="square" rtlCol="0">
              <a:spAutoFit/>
            </a:bodyPr>
            <a:lstStyle/>
            <a:p>
              <a:pPr>
                <a:tabLst>
                  <a:tab pos="742950" algn="ctr"/>
                  <a:tab pos="1600200" algn="ctr"/>
                  <a:tab pos="2571750" algn="ctr"/>
                  <a:tab pos="3600450" algn="ctr"/>
                </a:tabLst>
              </a:pPr>
              <a:r>
                <a:rPr lang="en-US" sz="2000" b="1" dirty="0" smtClean="0">
                  <a:latin typeface="Perpetua"/>
                </a:rPr>
                <a:t>0.60</a:t>
              </a:r>
              <a:endParaRPr lang="en-US" sz="2000" b="1" dirty="0">
                <a:latin typeface="Perpetua"/>
              </a:endParaRPr>
            </a:p>
          </p:txBody>
        </p:sp>
        <p:sp>
          <p:nvSpPr>
            <p:cNvPr id="137" name="TextBox 136"/>
            <p:cNvSpPr txBox="1"/>
            <p:nvPr/>
          </p:nvSpPr>
          <p:spPr>
            <a:xfrm>
              <a:off x="6910688" y="4108103"/>
              <a:ext cx="685800" cy="400110"/>
            </a:xfrm>
            <a:prstGeom prst="rect">
              <a:avLst/>
            </a:prstGeom>
            <a:noFill/>
          </p:spPr>
          <p:txBody>
            <a:bodyPr wrap="square" rtlCol="0">
              <a:spAutoFit/>
            </a:bodyPr>
            <a:lstStyle/>
            <a:p>
              <a:pPr>
                <a:tabLst>
                  <a:tab pos="742950" algn="ctr"/>
                  <a:tab pos="1600200" algn="ctr"/>
                  <a:tab pos="2571750" algn="ctr"/>
                  <a:tab pos="3600450" algn="ctr"/>
                </a:tabLst>
              </a:pPr>
              <a:r>
                <a:rPr lang="en-US" sz="2000" b="1" dirty="0" smtClean="0">
                  <a:latin typeface="Perpetua"/>
                </a:rPr>
                <a:t>0.80</a:t>
              </a:r>
              <a:endParaRPr lang="en-US" sz="2000" b="1" dirty="0">
                <a:latin typeface="Perpetua"/>
              </a:endParaRPr>
            </a:p>
          </p:txBody>
        </p:sp>
      </p:grpSp>
      <p:grpSp>
        <p:nvGrpSpPr>
          <p:cNvPr id="72" name="Group 71"/>
          <p:cNvGrpSpPr/>
          <p:nvPr/>
        </p:nvGrpSpPr>
        <p:grpSpPr>
          <a:xfrm>
            <a:off x="5105399" y="5061099"/>
            <a:ext cx="2390901" cy="1143000"/>
            <a:chOff x="5105399" y="4953000"/>
            <a:chExt cx="2390901" cy="1371600"/>
          </a:xfrm>
        </p:grpSpPr>
        <p:sp>
          <p:nvSpPr>
            <p:cNvPr id="68" name="Arc 67"/>
            <p:cNvSpPr/>
            <p:nvPr/>
          </p:nvSpPr>
          <p:spPr>
            <a:xfrm rot="16200000">
              <a:off x="5100616" y="5491184"/>
              <a:ext cx="847768" cy="381000"/>
            </a:xfrm>
            <a:prstGeom prst="arc">
              <a:avLst>
                <a:gd name="adj1" fmla="val 16200000"/>
                <a:gd name="adj2" fmla="val 5709514"/>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9" name="Arc 68"/>
            <p:cNvSpPr/>
            <p:nvPr/>
          </p:nvSpPr>
          <p:spPr>
            <a:xfrm rot="16200000">
              <a:off x="5410200" y="5486400"/>
              <a:ext cx="990600" cy="381000"/>
            </a:xfrm>
            <a:prstGeom prst="arc">
              <a:avLst>
                <a:gd name="adj1" fmla="val 16200000"/>
                <a:gd name="adj2" fmla="val 5709514"/>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0" name="Arc 69"/>
            <p:cNvSpPr/>
            <p:nvPr/>
          </p:nvSpPr>
          <p:spPr>
            <a:xfrm rot="16200000">
              <a:off x="5753100" y="5448300"/>
              <a:ext cx="1066800" cy="381000"/>
            </a:xfrm>
            <a:prstGeom prst="arc">
              <a:avLst>
                <a:gd name="adj1" fmla="val 16200000"/>
                <a:gd name="adj2" fmla="val 5709514"/>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1" name="Arc 70"/>
            <p:cNvSpPr/>
            <p:nvPr/>
          </p:nvSpPr>
          <p:spPr>
            <a:xfrm rot="16200000">
              <a:off x="6307855" y="5136155"/>
              <a:ext cx="1371600" cy="1005290"/>
            </a:xfrm>
            <a:prstGeom prst="arc">
              <a:avLst>
                <a:gd name="adj1" fmla="val 15904748"/>
                <a:gd name="adj2" fmla="val 5709514"/>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6" name="Arc 75"/>
            <p:cNvSpPr/>
            <p:nvPr/>
          </p:nvSpPr>
          <p:spPr>
            <a:xfrm rot="16200000">
              <a:off x="4887255" y="5590065"/>
              <a:ext cx="664890" cy="228602"/>
            </a:xfrm>
            <a:prstGeom prst="arc">
              <a:avLst>
                <a:gd name="adj1" fmla="val 16200000"/>
                <a:gd name="adj2" fmla="val 5709514"/>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64" name="Pentagon 63"/>
          <p:cNvSpPr/>
          <p:nvPr/>
        </p:nvSpPr>
        <p:spPr>
          <a:xfrm rot="5400000">
            <a:off x="6934200" y="4724400"/>
            <a:ext cx="1143000" cy="685800"/>
          </a:xfrm>
          <a:prstGeom prst="homePlate">
            <a:avLst/>
          </a:prstGeom>
          <a:gradFill flip="none" rotWithShape="1">
            <a:gsLst>
              <a:gs pos="0">
                <a:schemeClr val="bg1">
                  <a:lumMod val="65000"/>
                </a:schemeClr>
              </a:gs>
              <a:gs pos="34000">
                <a:schemeClr val="bg1">
                  <a:lumMod val="75000"/>
                </a:schemeClr>
              </a:gs>
              <a:gs pos="100000">
                <a:schemeClr val="bg1">
                  <a:lumMod val="85000"/>
                  <a:alpha val="63000"/>
                </a:schemeClr>
              </a:gs>
            </a:gsLst>
            <a:lin ang="0" scaled="0"/>
            <a:tileRect/>
          </a:gradFill>
          <a:ln w="3175">
            <a:solidFill>
              <a:schemeClr val="tx1"/>
            </a:solidFill>
          </a:ln>
          <a:effectLst>
            <a:outerShdw blurRad="76200" dir="18900000" sy="23000" kx="-1200000" algn="bl" rotWithShape="0">
              <a:prstClr val="black">
                <a:alpha val="20000"/>
              </a:prstClr>
            </a:outerShdw>
          </a:effectLst>
        </p:spPr>
        <p:style>
          <a:lnRef idx="1">
            <a:schemeClr val="accent5"/>
          </a:lnRef>
          <a:fillRef idx="3">
            <a:schemeClr val="accent5"/>
          </a:fillRef>
          <a:effectRef idx="2">
            <a:schemeClr val="accent5"/>
          </a:effectRef>
          <a:fontRef idx="minor">
            <a:schemeClr val="lt1"/>
          </a:fontRef>
        </p:style>
        <p:txBody>
          <a:bodyPr vert="vert270" rtlCol="0" anchor="ctr"/>
          <a:lstStyle/>
          <a:p>
            <a:pPr algn="ctr"/>
            <a:r>
              <a:rPr lang="en-US" sz="2400" b="1" dirty="0" smtClean="0">
                <a:solidFill>
                  <a:schemeClr val="tx1"/>
                </a:solidFill>
                <a:latin typeface="Perpetua"/>
              </a:rPr>
              <a:t>0.84</a:t>
            </a:r>
          </a:p>
        </p:txBody>
      </p:sp>
      <p:sp>
        <p:nvSpPr>
          <p:cNvPr id="52" name="Pentagon 51"/>
          <p:cNvSpPr/>
          <p:nvPr/>
        </p:nvSpPr>
        <p:spPr>
          <a:xfrm rot="5400000">
            <a:off x="4191000" y="4724400"/>
            <a:ext cx="1143000" cy="685800"/>
          </a:xfrm>
          <a:prstGeom prst="homePlate">
            <a:avLst/>
          </a:prstGeom>
          <a:gradFill flip="none" rotWithShape="1">
            <a:gsLst>
              <a:gs pos="0">
                <a:schemeClr val="bg1">
                  <a:lumMod val="65000"/>
                </a:schemeClr>
              </a:gs>
              <a:gs pos="34000">
                <a:schemeClr val="bg1">
                  <a:lumMod val="75000"/>
                </a:schemeClr>
              </a:gs>
              <a:gs pos="100000">
                <a:schemeClr val="bg1">
                  <a:lumMod val="85000"/>
                  <a:alpha val="63000"/>
                </a:schemeClr>
              </a:gs>
            </a:gsLst>
            <a:lin ang="0" scaled="0"/>
            <a:tileRect/>
          </a:gradFill>
          <a:ln w="3175">
            <a:solidFill>
              <a:schemeClr val="tx1"/>
            </a:solidFill>
          </a:ln>
          <a:effectLst>
            <a:outerShdw blurRad="76200" dir="18900000" sy="23000" kx="-1200000" algn="bl" rotWithShape="0">
              <a:prstClr val="black">
                <a:alpha val="20000"/>
              </a:prstClr>
            </a:outerShdw>
          </a:effectLst>
        </p:spPr>
        <p:style>
          <a:lnRef idx="1">
            <a:schemeClr val="accent5"/>
          </a:lnRef>
          <a:fillRef idx="3">
            <a:schemeClr val="accent5"/>
          </a:fillRef>
          <a:effectRef idx="2">
            <a:schemeClr val="accent5"/>
          </a:effectRef>
          <a:fontRef idx="minor">
            <a:schemeClr val="lt1"/>
          </a:fontRef>
        </p:style>
        <p:txBody>
          <a:bodyPr vert="vert270" rtlCol="0" anchor="ctr"/>
          <a:lstStyle/>
          <a:p>
            <a:pPr algn="ctr"/>
            <a:r>
              <a:rPr lang="en-US" sz="2400" b="1" dirty="0" smtClean="0">
                <a:solidFill>
                  <a:schemeClr val="tx1"/>
                </a:solidFill>
                <a:latin typeface="Perpetua"/>
              </a:rPr>
              <a:t>0.38</a:t>
            </a:r>
          </a:p>
        </p:txBody>
      </p:sp>
      <p:sp>
        <p:nvSpPr>
          <p:cNvPr id="53" name="Line Callout 2 52"/>
          <p:cNvSpPr/>
          <p:nvPr/>
        </p:nvSpPr>
        <p:spPr>
          <a:xfrm flipH="1">
            <a:off x="904061" y="4584413"/>
            <a:ext cx="1752600" cy="381000"/>
          </a:xfrm>
          <a:prstGeom prst="borderCallout2">
            <a:avLst>
              <a:gd name="adj1" fmla="val 18750"/>
              <a:gd name="adj2" fmla="val -8333"/>
              <a:gd name="adj3" fmla="val 18750"/>
              <a:gd name="adj4" fmla="val -16667"/>
              <a:gd name="adj5" fmla="val 215000"/>
              <a:gd name="adj6" fmla="val -16233"/>
            </a:avLst>
          </a:prstGeom>
          <a:solidFill>
            <a:srgbClr val="E7ECFF"/>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eq. to chance</a:t>
            </a:r>
          </a:p>
        </p:txBody>
      </p:sp>
      <p:sp>
        <p:nvSpPr>
          <p:cNvPr id="54" name="Line Callout 2 53"/>
          <p:cNvSpPr/>
          <p:nvPr/>
        </p:nvSpPr>
        <p:spPr>
          <a:xfrm flipH="1">
            <a:off x="5972175" y="4051013"/>
            <a:ext cx="2057400" cy="381000"/>
          </a:xfrm>
          <a:prstGeom prst="borderCallout2">
            <a:avLst>
              <a:gd name="adj1" fmla="val 18750"/>
              <a:gd name="adj2" fmla="val -8333"/>
              <a:gd name="adj3" fmla="val 18750"/>
              <a:gd name="adj4" fmla="val -16667"/>
              <a:gd name="adj5" fmla="val 357500"/>
              <a:gd name="adj6" fmla="val -16776"/>
            </a:avLst>
          </a:prstGeom>
          <a:solidFill>
            <a:srgbClr val="E7ECFF"/>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perfect agreement</a:t>
            </a:r>
          </a:p>
        </p:txBody>
      </p:sp>
      <p:sp>
        <p:nvSpPr>
          <p:cNvPr id="55" name="Line Callout 2 54"/>
          <p:cNvSpPr/>
          <p:nvPr/>
        </p:nvSpPr>
        <p:spPr>
          <a:xfrm flipH="1">
            <a:off x="304800" y="5117813"/>
            <a:ext cx="1828800" cy="381000"/>
          </a:xfrm>
          <a:prstGeom prst="borderCallout2">
            <a:avLst>
              <a:gd name="adj1" fmla="val 18750"/>
              <a:gd name="adj2" fmla="val -8333"/>
              <a:gd name="adj3" fmla="val 18750"/>
              <a:gd name="adj4" fmla="val -16667"/>
              <a:gd name="adj5" fmla="val 120000"/>
              <a:gd name="adj6" fmla="val -16776"/>
            </a:avLst>
          </a:prstGeom>
          <a:solidFill>
            <a:srgbClr val="E7ECFF"/>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worse than chance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5">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5">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2"/>
                                        </p:tgtEl>
                                        <p:attrNameLst>
                                          <p:attrName>style.visibility</p:attrName>
                                        </p:attrNameLst>
                                      </p:cBhvr>
                                      <p:to>
                                        <p:strVal val="visible"/>
                                      </p:to>
                                    </p:set>
                                  </p:childTnLst>
                                </p:cTn>
                              </p:par>
                            </p:childTnLst>
                          </p:cTn>
                        </p:par>
                        <p:par>
                          <p:cTn id="35" fill="hold">
                            <p:stCondLst>
                              <p:cond delay="0"/>
                            </p:stCondLst>
                            <p:childTnLst>
                              <p:par>
                                <p:cTn id="36" presetID="1" presetClass="entr" presetSubtype="0" fill="hold" grpId="0" nodeType="afterEffect">
                                  <p:stCondLst>
                                    <p:cond delay="300"/>
                                  </p:stCondLst>
                                  <p:childTnLst>
                                    <p:set>
                                      <p:cBhvr>
                                        <p:cTn id="37" dur="1" fill="hold">
                                          <p:stCondLst>
                                            <p:cond delay="0"/>
                                          </p:stCondLst>
                                        </p:cTn>
                                        <p:tgtEl>
                                          <p:spTgt spid="52"/>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53"/>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55"/>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54"/>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xit" presetSubtype="0" fill="hold" grpId="1" nodeType="clickEffect">
                                  <p:stCondLst>
                                    <p:cond delay="0"/>
                                  </p:stCondLst>
                                  <p:childTnLst>
                                    <p:set>
                                      <p:cBhvr>
                                        <p:cTn id="53" dur="1" fill="hold">
                                          <p:stCondLst>
                                            <p:cond delay="0"/>
                                          </p:stCondLst>
                                        </p:cTn>
                                        <p:tgtEl>
                                          <p:spTgt spid="52"/>
                                        </p:tgtEl>
                                        <p:attrNameLst>
                                          <p:attrName>style.visibility</p:attrName>
                                        </p:attrNameLst>
                                      </p:cBhvr>
                                      <p:to>
                                        <p:strVal val="hidden"/>
                                      </p:to>
                                    </p:set>
                                  </p:childTnLst>
                                </p:cTn>
                              </p:par>
                            </p:childTnLst>
                          </p:cTn>
                        </p:par>
                        <p:par>
                          <p:cTn id="54" fill="hold">
                            <p:stCondLst>
                              <p:cond delay="0"/>
                            </p:stCondLst>
                            <p:childTnLst>
                              <p:par>
                                <p:cTn id="55" presetID="22" presetClass="entr" presetSubtype="8" fill="hold" nodeType="afterEffect">
                                  <p:stCondLst>
                                    <p:cond delay="0"/>
                                  </p:stCondLst>
                                  <p:childTnLst>
                                    <p:set>
                                      <p:cBhvr>
                                        <p:cTn id="56" dur="1" fill="hold">
                                          <p:stCondLst>
                                            <p:cond delay="0"/>
                                          </p:stCondLst>
                                        </p:cTn>
                                        <p:tgtEl>
                                          <p:spTgt spid="72"/>
                                        </p:tgtEl>
                                        <p:attrNameLst>
                                          <p:attrName>style.visibility</p:attrName>
                                        </p:attrNameLst>
                                      </p:cBhvr>
                                      <p:to>
                                        <p:strVal val="visible"/>
                                      </p:to>
                                    </p:set>
                                    <p:animEffect transition="in" filter="wipe(left)">
                                      <p:cBhvr>
                                        <p:cTn id="57" dur="1000"/>
                                        <p:tgtEl>
                                          <p:spTgt spid="72"/>
                                        </p:tgtEl>
                                      </p:cBhvr>
                                    </p:animEffect>
                                  </p:childTnLst>
                                </p:cTn>
                              </p:par>
                            </p:childTnLst>
                          </p:cTn>
                        </p:par>
                        <p:par>
                          <p:cTn id="58" fill="hold">
                            <p:stCondLst>
                              <p:cond delay="1000"/>
                            </p:stCondLst>
                            <p:childTnLst>
                              <p:par>
                                <p:cTn id="59" presetID="1" presetClass="entr" presetSubtype="0" fill="hold" grpId="0" nodeType="afterEffect">
                                  <p:stCondLst>
                                    <p:cond delay="0"/>
                                  </p:stCondLst>
                                  <p:childTnLst>
                                    <p:set>
                                      <p:cBhvr>
                                        <p:cTn id="60" dur="1" fill="hold">
                                          <p:stCondLst>
                                            <p:cond delay="0"/>
                                          </p:stCondLst>
                                        </p:cTn>
                                        <p:tgtEl>
                                          <p:spTgt spid="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7" grpId="0" animBg="1"/>
      <p:bldP spid="89" grpId="0" animBg="1"/>
      <p:bldP spid="90" grpId="0" animBg="1"/>
      <p:bldP spid="91" grpId="0" animBg="1"/>
      <p:bldP spid="75" grpId="0" build="allAtOnce"/>
      <p:bldP spid="64" grpId="0" animBg="1"/>
      <p:bldP spid="52" grpId="0" animBg="1"/>
      <p:bldP spid="52" grpId="1" animBg="1"/>
      <p:bldP spid="53" grpId="0" animBg="1"/>
      <p:bldP spid="54" grpId="0" animBg="1"/>
      <p:bldP spid="55"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0.6|0.7|0.4|0.5"/>
</p:tagLst>
</file>

<file path=ppt/theme/theme1.xml><?xml version="1.0" encoding="utf-8"?>
<a:theme xmlns:a="http://schemas.openxmlformats.org/drawingml/2006/main" name="Office Them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2">
              <a:lumMod val="75000"/>
            </a:schemeClr>
          </a:solidFill>
        </a:ln>
      </a:spPr>
      <a:bodyPr rtlCol="0" anchor="ctr"/>
      <a:lstStyle>
        <a:defPPr algn="ctr">
          <a:defRPr sz="3200" b="1"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76200">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18902</TotalTime>
  <Words>2403</Words>
  <Application>Microsoft Office PowerPoint</Application>
  <PresentationFormat>On-screen Show (4:3)</PresentationFormat>
  <Paragraphs>325</Paragraphs>
  <Slides>30</Slides>
  <Notes>16</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Measuring the Effectiveness of Error Messages Designed for Novice Programmers </vt:lpstr>
      <vt:lpstr>Slide 2</vt:lpstr>
      <vt:lpstr>Slide 3</vt:lpstr>
      <vt:lpstr>Slide 4</vt:lpstr>
      <vt:lpstr>Prior Approaches to Message Effectiveness</vt:lpstr>
      <vt:lpstr>Slide 6</vt:lpstr>
      <vt:lpstr>Slide 7</vt:lpstr>
      <vt:lpstr>Slide 8</vt:lpstr>
      <vt:lpstr>Inter-rater agreement : κ</vt:lpstr>
      <vt:lpstr>Slide 10</vt:lpstr>
      <vt:lpstr>Slide 11</vt:lpstr>
      <vt:lpstr>Reflection</vt:lpstr>
      <vt:lpstr>For the Community</vt:lpstr>
      <vt:lpstr>Interviews</vt:lpstr>
      <vt:lpstr>Slide 15</vt:lpstr>
      <vt:lpstr>Slide 16</vt:lpstr>
      <vt:lpstr>What DrRacket Says:</vt:lpstr>
      <vt:lpstr>What the Student Sees:</vt:lpstr>
      <vt:lpstr>Slide 19</vt:lpstr>
      <vt:lpstr>Slide 20</vt:lpstr>
      <vt:lpstr>Slide 21</vt:lpstr>
      <vt:lpstr>Serendipitous Controlled Trials</vt:lpstr>
      <vt:lpstr> </vt:lpstr>
      <vt:lpstr> </vt:lpstr>
      <vt:lpstr>Slide 25</vt:lpstr>
      <vt:lpstr>Slide 26</vt:lpstr>
      <vt:lpstr>Slide 27</vt:lpstr>
      <vt:lpstr>DrRacket’s Highlight Semantics</vt:lpstr>
      <vt:lpstr>Summary of Findings</vt:lpstr>
      <vt:lpstr>Slide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Measuring the Effectiveness of Error Messages Designed for Novice Programmers </dc:title>
  <dc:creator/>
  <cp:lastModifiedBy>Shriram Krishnamurthi</cp:lastModifiedBy>
  <cp:revision>280</cp:revision>
  <dcterms:created xsi:type="dcterms:W3CDTF">2010-04-23T23:50:15Z</dcterms:created>
  <dcterms:modified xsi:type="dcterms:W3CDTF">2012-12-08T13:44:27Z</dcterms:modified>
</cp:coreProperties>
</file>